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51"/>
  </p:notesMasterIdLst>
  <p:sldIdLst>
    <p:sldId id="374" r:id="rId3"/>
    <p:sldId id="775" r:id="rId4"/>
    <p:sldId id="258" r:id="rId5"/>
    <p:sldId id="259" r:id="rId6"/>
    <p:sldId id="780" r:id="rId7"/>
    <p:sldId id="903" r:id="rId8"/>
    <p:sldId id="865" r:id="rId9"/>
    <p:sldId id="866" r:id="rId10"/>
    <p:sldId id="867" r:id="rId11"/>
    <p:sldId id="868" r:id="rId12"/>
    <p:sldId id="901" r:id="rId13"/>
    <p:sldId id="902" r:id="rId14"/>
    <p:sldId id="846" r:id="rId15"/>
    <p:sldId id="869" r:id="rId16"/>
    <p:sldId id="870" r:id="rId17"/>
    <p:sldId id="871" r:id="rId18"/>
    <p:sldId id="872" r:id="rId19"/>
    <p:sldId id="873" r:id="rId20"/>
    <p:sldId id="874" r:id="rId21"/>
    <p:sldId id="875" r:id="rId22"/>
    <p:sldId id="876" r:id="rId23"/>
    <p:sldId id="877" r:id="rId24"/>
    <p:sldId id="878" r:id="rId25"/>
    <p:sldId id="879" r:id="rId26"/>
    <p:sldId id="880" r:id="rId27"/>
    <p:sldId id="881" r:id="rId28"/>
    <p:sldId id="882" r:id="rId29"/>
    <p:sldId id="883" r:id="rId30"/>
    <p:sldId id="884" r:id="rId31"/>
    <p:sldId id="885" r:id="rId32"/>
    <p:sldId id="886" r:id="rId33"/>
    <p:sldId id="887" r:id="rId34"/>
    <p:sldId id="888" r:id="rId35"/>
    <p:sldId id="889" r:id="rId36"/>
    <p:sldId id="890" r:id="rId37"/>
    <p:sldId id="891" r:id="rId38"/>
    <p:sldId id="892" r:id="rId39"/>
    <p:sldId id="893" r:id="rId40"/>
    <p:sldId id="894" r:id="rId41"/>
    <p:sldId id="895" r:id="rId42"/>
    <p:sldId id="896" r:id="rId43"/>
    <p:sldId id="897" r:id="rId44"/>
    <p:sldId id="898" r:id="rId45"/>
    <p:sldId id="899" r:id="rId46"/>
    <p:sldId id="900" r:id="rId47"/>
    <p:sldId id="776" r:id="rId48"/>
    <p:sldId id="864" r:id="rId49"/>
    <p:sldId id="269" r:id="rId5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2" orient="horz" pos="414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a Obrzud" initials="RO" lastIdx="1" clrIdx="0">
    <p:extLst>
      <p:ext uri="{19B8F6BF-5375-455C-9EA6-DF929625EA0E}">
        <p15:presenceInfo xmlns:p15="http://schemas.microsoft.com/office/powerpoint/2012/main" userId="S-1-5-21-3694677020-3128974835-3252949932-3114" providerId="AD"/>
      </p:ext>
    </p:extLst>
  </p:cmAuthor>
  <p:cmAuthor id="2" name="Adrian Wróblewski" initials="AW" lastIdx="3" clrIdx="1">
    <p:extLst>
      <p:ext uri="{19B8F6BF-5375-455C-9EA6-DF929625EA0E}">
        <p15:presenceInfo xmlns:p15="http://schemas.microsoft.com/office/powerpoint/2012/main" userId="S::a.wroblewski@omniwatch48.onmicrosoft.com::a62bfcd1-faa2-4e8a-971f-3bab866c1d81" providerId="AD"/>
      </p:ext>
    </p:extLst>
  </p:cmAuthor>
  <p:cmAuthor id="3" name="SWR" initials="SWR" lastIdx="1" clrIdx="2">
    <p:extLst>
      <p:ext uri="{19B8F6BF-5375-455C-9EA6-DF929625EA0E}">
        <p15:presenceInfo xmlns:p15="http://schemas.microsoft.com/office/powerpoint/2012/main" userId="SW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CC0001"/>
    <a:srgbClr val="21FF85"/>
    <a:srgbClr val="00B050"/>
    <a:srgbClr val="92D050"/>
    <a:srgbClr val="FF3F3F"/>
    <a:srgbClr val="FF7171"/>
    <a:srgbClr val="FFFFFF"/>
    <a:srgbClr val="6D6E71"/>
    <a:srgbClr val="C96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F9D7CA"/>
          </a:solidFill>
        </a:fill>
      </a:tcStyle>
    </a:wholeTbl>
    <a:band2H>
      <a:tcTxStyle/>
      <a:tcStyle>
        <a:tcBdr/>
        <a:fill>
          <a:solidFill>
            <a:srgbClr val="FCECE6"/>
          </a:solidFill>
        </a:fill>
      </a:tcStyle>
    </a:band2H>
    <a:firstCol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381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381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CBD0D6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381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381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E9DDD0"/>
          </a:solidFill>
        </a:fill>
      </a:tcStyle>
    </a:wholeTbl>
    <a:band2H>
      <a:tcTxStyle/>
      <a:tcStyle>
        <a:tcBdr/>
        <a:fill>
          <a:solidFill>
            <a:srgbClr val="F4EFE9"/>
          </a:solidFill>
        </a:fill>
      </a:tcStyle>
    </a:band2H>
    <a:firstCol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381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381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2F2F2"/>
          </a:solidFill>
        </a:fill>
      </a:tcStyle>
    </a:lastRow>
    <a:firstRow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381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2F2F2"/>
        </a:fontRef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381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3" autoAdjust="0"/>
    <p:restoredTop sz="96357" autoAdjust="0"/>
  </p:normalViewPr>
  <p:slideViewPr>
    <p:cSldViewPr snapToGrid="0" showGuides="1">
      <p:cViewPr varScale="1">
        <p:scale>
          <a:sx n="68" d="100"/>
          <a:sy n="68" d="100"/>
        </p:scale>
        <p:origin x="1062" y="72"/>
      </p:cViewPr>
      <p:guideLst>
        <p:guide orient="horz" pos="4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11.107574793125398</c:v>
                </c:pt>
                <c:pt idx="1">
                  <c:v>9.4844048376830052</c:v>
                </c:pt>
                <c:pt idx="2">
                  <c:v>51.686823679185231</c:v>
                </c:pt>
                <c:pt idx="3">
                  <c:v>14.767663908338637</c:v>
                </c:pt>
                <c:pt idx="4">
                  <c:v>12.953532781667727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B2-45AE-9923-CC7C4378D4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Unikanie palenia tytoniu</c:v>
                </c:pt>
                <c:pt idx="3">
                  <c:v>Regularne badania profilaktyczne</c:v>
                </c:pt>
                <c:pt idx="4">
                  <c:v>Wybieranie bielizny z naturalnych, przewiewnych materiałów np. bawełny</c:v>
                </c:pt>
                <c:pt idx="5">
                  <c:v>Unikanie spożycia alkoholu</c:v>
                </c:pt>
                <c:pt idx="6">
                  <c:v>Rozmowa z partnerem / partnerką seksualnym na temat jego profilaktyki zdrowotnej</c:v>
                </c:pt>
                <c:pt idx="7">
                  <c:v>Brak kontaktów seksualnych bez zabezpieczenia w postaci prezerwatywy</c:v>
                </c:pt>
                <c:pt idx="8">
                  <c:v>Zdrowa dieta bogata w witaminę A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72</c:v>
                </c:pt>
                <c:pt idx="1">
                  <c:v>57</c:v>
                </c:pt>
                <c:pt idx="2">
                  <c:v>57</c:v>
                </c:pt>
                <c:pt idx="3">
                  <c:v>54</c:v>
                </c:pt>
                <c:pt idx="4">
                  <c:v>43</c:v>
                </c:pt>
                <c:pt idx="5">
                  <c:v>36</c:v>
                </c:pt>
                <c:pt idx="6">
                  <c:v>30</c:v>
                </c:pt>
                <c:pt idx="7">
                  <c:v>29</c:v>
                </c:pt>
                <c:pt idx="8">
                  <c:v>29</c:v>
                </c:pt>
                <c:pt idx="9">
                  <c:v>16</c:v>
                </c:pt>
                <c:pt idx="10">
                  <c:v>14</c:v>
                </c:pt>
                <c:pt idx="11">
                  <c:v>0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79</c:v>
                </c:pt>
                <c:pt idx="1">
                  <c:v>32</c:v>
                </c:pt>
                <c:pt idx="2">
                  <c:v>32</c:v>
                </c:pt>
                <c:pt idx="3">
                  <c:v>51</c:v>
                </c:pt>
                <c:pt idx="4">
                  <c:v>85</c:v>
                </c:pt>
                <c:pt idx="5">
                  <c:v>41</c:v>
                </c:pt>
                <c:pt idx="6">
                  <c:v>47</c:v>
                </c:pt>
                <c:pt idx="7">
                  <c:v>87</c:v>
                </c:pt>
                <c:pt idx="8">
                  <c:v>88</c:v>
                </c:pt>
                <c:pt idx="9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21</c:v>
                </c:pt>
                <c:pt idx="1">
                  <c:v>68</c:v>
                </c:pt>
                <c:pt idx="2">
                  <c:v>68</c:v>
                </c:pt>
                <c:pt idx="3">
                  <c:v>49</c:v>
                </c:pt>
                <c:pt idx="4">
                  <c:v>15</c:v>
                </c:pt>
                <c:pt idx="5">
                  <c:v>59</c:v>
                </c:pt>
                <c:pt idx="6">
                  <c:v>53</c:v>
                </c:pt>
                <c:pt idx="7">
                  <c:v>13</c:v>
                </c:pt>
                <c:pt idx="8">
                  <c:v>12</c:v>
                </c:pt>
                <c:pt idx="9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9.7560975609756095</c:v>
                </c:pt>
                <c:pt idx="1">
                  <c:v>8</c:v>
                </c:pt>
                <c:pt idx="2">
                  <c:v>53</c:v>
                </c:pt>
                <c:pt idx="3">
                  <c:v>16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5F-4F4D-B5C1-2BAE04652C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uważam, że jest mi potrzebne</c:v>
                </c:pt>
                <c:pt idx="1">
                  <c:v>Nie rozpoczęłam jeszcze współżycia seksualnego</c:v>
                </c:pt>
                <c:pt idx="2">
                  <c:v>Lekarz/lekarka nie sugerował/a takiego badania</c:v>
                </c:pt>
                <c:pt idx="3">
                  <c:v>Nie czułabym się komfortowo podczas takiego badania, wstydziłabym się</c:v>
                </c:pt>
                <c:pt idx="4">
                  <c:v>Nie wiem, na czym polega takie badanie</c:v>
                </c:pt>
                <c:pt idx="5">
                  <c:v>Obawiam się negatywnego wyniku badania</c:v>
                </c:pt>
                <c:pt idx="6">
                  <c:v>Nie wiem, gdzie takie badanie zrobić</c:v>
                </c:pt>
                <c:pt idx="7">
                  <c:v>Badanie nie jest dostępne w moim pakiecie medycznym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31.25</c:v>
                </c:pt>
                <c:pt idx="1">
                  <c:v>31.25</c:v>
                </c:pt>
                <c:pt idx="2">
                  <c:v>25</c:v>
                </c:pt>
                <c:pt idx="3">
                  <c:v>18.75</c:v>
                </c:pt>
                <c:pt idx="4">
                  <c:v>12.5</c:v>
                </c:pt>
                <c:pt idx="5">
                  <c:v>12.5</c:v>
                </c:pt>
                <c:pt idx="6">
                  <c:v>6.25</c:v>
                </c:pt>
                <c:pt idx="7">
                  <c:v>0</c:v>
                </c:pt>
                <c:pt idx="8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69.512195121951223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22.560975609756099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7.9268292682926829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6B-454E-BFE9-0AE1CF0723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Regularne badania profilaktyczne</c:v>
                </c:pt>
                <c:pt idx="3">
                  <c:v>Unikanie palenia tytoniu</c:v>
                </c:pt>
                <c:pt idx="4">
                  <c:v>Wybieranie bielizny z naturalnych, przewiewnych materiałów np. bawełny</c:v>
                </c:pt>
                <c:pt idx="5">
                  <c:v>Brak kontaktów seksualnych bez zabezpieczenia w postaci prezerwatywy</c:v>
                </c:pt>
                <c:pt idx="6">
                  <c:v>Rozmowa z partnerem / partnerką seksualnym na temat jego profilaktyki zdrowotnej</c:v>
                </c:pt>
                <c:pt idx="7">
                  <c:v>Unikanie spożycia alkoholu</c:v>
                </c:pt>
                <c:pt idx="8">
                  <c:v>Zdrowa dieta bogata w witaminę A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75</c:v>
                </c:pt>
                <c:pt idx="1">
                  <c:v>62.804878048780488</c:v>
                </c:pt>
                <c:pt idx="2">
                  <c:v>57.926829268292686</c:v>
                </c:pt>
                <c:pt idx="3">
                  <c:v>57.31707317073171</c:v>
                </c:pt>
                <c:pt idx="4">
                  <c:v>43.902439024390247</c:v>
                </c:pt>
                <c:pt idx="5">
                  <c:v>37.195121951219512</c:v>
                </c:pt>
                <c:pt idx="6">
                  <c:v>36.585365853658537</c:v>
                </c:pt>
                <c:pt idx="7">
                  <c:v>35.975609756097562</c:v>
                </c:pt>
                <c:pt idx="8">
                  <c:v>29.878048780487806</c:v>
                </c:pt>
                <c:pt idx="9">
                  <c:v>15.853658536585366</c:v>
                </c:pt>
                <c:pt idx="10">
                  <c:v>6.0975609756097562</c:v>
                </c:pt>
                <c:pt idx="11">
                  <c:v>0</c:v>
                </c:pt>
                <c:pt idx="12">
                  <c:v>4.8780487804878048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76.219512195121951</c:v>
                </c:pt>
                <c:pt idx="1">
                  <c:v>32.926829268292686</c:v>
                </c:pt>
                <c:pt idx="2">
                  <c:v>30.487804878048781</c:v>
                </c:pt>
                <c:pt idx="3">
                  <c:v>45.731707317073173</c:v>
                </c:pt>
                <c:pt idx="4">
                  <c:v>81.707317073170728</c:v>
                </c:pt>
                <c:pt idx="5">
                  <c:v>32.926829268292686</c:v>
                </c:pt>
                <c:pt idx="6">
                  <c:v>40.243902439024389</c:v>
                </c:pt>
                <c:pt idx="7">
                  <c:v>87.804878048780495</c:v>
                </c:pt>
                <c:pt idx="8">
                  <c:v>76.219512195121951</c:v>
                </c:pt>
                <c:pt idx="9">
                  <c:v>52.439024390243901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23.780487804878049</c:v>
                </c:pt>
                <c:pt idx="1">
                  <c:v>67.073170731707322</c:v>
                </c:pt>
                <c:pt idx="2">
                  <c:v>69.512195121951223</c:v>
                </c:pt>
                <c:pt idx="3">
                  <c:v>54.268292682926827</c:v>
                </c:pt>
                <c:pt idx="4">
                  <c:v>18.292682926829269</c:v>
                </c:pt>
                <c:pt idx="5">
                  <c:v>67.073170731707322</c:v>
                </c:pt>
                <c:pt idx="6">
                  <c:v>59.756097560975611</c:v>
                </c:pt>
                <c:pt idx="7">
                  <c:v>12.195121951219512</c:v>
                </c:pt>
                <c:pt idx="8">
                  <c:v>23.780487804878049</c:v>
                </c:pt>
                <c:pt idx="9">
                  <c:v>47.560975609756099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12.921348314606741</c:v>
                </c:pt>
                <c:pt idx="1">
                  <c:v>10.112359550561798</c:v>
                </c:pt>
                <c:pt idx="2">
                  <c:v>47.752808988764045</c:v>
                </c:pt>
                <c:pt idx="3">
                  <c:v>14.044943820224718</c:v>
                </c:pt>
                <c:pt idx="4">
                  <c:v>15.168539325842696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D0-473A-A13D-42B0DAF40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uważam, że jest mi potrzebne</c:v>
                </c:pt>
                <c:pt idx="1">
                  <c:v>Lekarz/lekarka nie sugerował/a takiego badania</c:v>
                </c:pt>
                <c:pt idx="2">
                  <c:v>Nie wiem, na czym polega takie badanie</c:v>
                </c:pt>
                <c:pt idx="3">
                  <c:v>Nie czułabym się komfortowo podczas takiego badania, wstydziłabym się</c:v>
                </c:pt>
                <c:pt idx="4">
                  <c:v>Nie rozpoczęłam jeszcze współżycia seksualnego</c:v>
                </c:pt>
                <c:pt idx="5">
                  <c:v>Obawiam się negatywnego wyniku badania</c:v>
                </c:pt>
                <c:pt idx="6">
                  <c:v>Badanie nie jest dostępne w moim pakiecie medycznym</c:v>
                </c:pt>
                <c:pt idx="7">
                  <c:v>Nie wiem, gdzie takie badanie zrobić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52</c:v>
                </c:pt>
                <c:pt idx="1">
                  <c:v>22</c:v>
                </c:pt>
                <c:pt idx="2">
                  <c:v>17</c:v>
                </c:pt>
                <c:pt idx="3">
                  <c:v>13</c:v>
                </c:pt>
                <c:pt idx="4">
                  <c:v>9</c:v>
                </c:pt>
                <c:pt idx="5">
                  <c:v>9</c:v>
                </c:pt>
                <c:pt idx="6">
                  <c:v>4</c:v>
                </c:pt>
                <c:pt idx="7">
                  <c:v>0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uważam, że jest mi potrzebne</c:v>
                </c:pt>
                <c:pt idx="1">
                  <c:v>Lekarz/lekarka nie sugerował/a takiego badania</c:v>
                </c:pt>
                <c:pt idx="2">
                  <c:v>Nie rozpoczęłam jeszcze współżycia seksualnego</c:v>
                </c:pt>
                <c:pt idx="3">
                  <c:v>Nie czułabym się komfortowo podczas takiego badania, wstydziłabym się</c:v>
                </c:pt>
                <c:pt idx="4">
                  <c:v>Nie wiem, na czym polega takie badanie</c:v>
                </c:pt>
                <c:pt idx="5">
                  <c:v>Nie wiem, gdzie takie badanie zrobić</c:v>
                </c:pt>
                <c:pt idx="6">
                  <c:v>Obawiam się negatywnego wyniku badania</c:v>
                </c:pt>
                <c:pt idx="7">
                  <c:v>Badanie nie jest dostępne w moim pakiecie medycznym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33</c:v>
                </c:pt>
                <c:pt idx="1">
                  <c:v>24</c:v>
                </c:pt>
                <c:pt idx="2">
                  <c:v>21</c:v>
                </c:pt>
                <c:pt idx="3">
                  <c:v>20</c:v>
                </c:pt>
                <c:pt idx="4">
                  <c:v>13</c:v>
                </c:pt>
                <c:pt idx="5">
                  <c:v>9</c:v>
                </c:pt>
                <c:pt idx="6">
                  <c:v>9</c:v>
                </c:pt>
                <c:pt idx="7">
                  <c:v>6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69.662921348314612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12.359550561797754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17.977528089887642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47-4659-94DD-21CCFFF40C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Unikanie palenia tytoniu</c:v>
                </c:pt>
                <c:pt idx="2">
                  <c:v>Obserwacja swoje ciała, regularne samobadanie</c:v>
                </c:pt>
                <c:pt idx="3">
                  <c:v>Regularne badania profilaktyczne</c:v>
                </c:pt>
                <c:pt idx="4">
                  <c:v>Wybieranie bielizny z naturalnych, przewiewnych materiałów np. bawełny</c:v>
                </c:pt>
                <c:pt idx="5">
                  <c:v>Rozmowa z partnerem / partnerką seksualnym na temat jego profilaktyki zdrowotnej</c:v>
                </c:pt>
                <c:pt idx="6">
                  <c:v>Brak kontaktów seksualnych bez zabezpieczenia w postaci prezerwatywy</c:v>
                </c:pt>
                <c:pt idx="7">
                  <c:v>Unikanie spożycia alkoholu</c:v>
                </c:pt>
                <c:pt idx="8">
                  <c:v>Zdrowa dieta bogata w witaminę A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69</c:v>
                </c:pt>
                <c:pt idx="1">
                  <c:v>54</c:v>
                </c:pt>
                <c:pt idx="2">
                  <c:v>54</c:v>
                </c:pt>
                <c:pt idx="3">
                  <c:v>50</c:v>
                </c:pt>
                <c:pt idx="4">
                  <c:v>39</c:v>
                </c:pt>
                <c:pt idx="5">
                  <c:v>35</c:v>
                </c:pt>
                <c:pt idx="6">
                  <c:v>34</c:v>
                </c:pt>
                <c:pt idx="7">
                  <c:v>34</c:v>
                </c:pt>
                <c:pt idx="8">
                  <c:v>24</c:v>
                </c:pt>
                <c:pt idx="9">
                  <c:v>20</c:v>
                </c:pt>
                <c:pt idx="10">
                  <c:v>11</c:v>
                </c:pt>
                <c:pt idx="11">
                  <c:v>0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69</c:v>
                </c:pt>
                <c:pt idx="1">
                  <c:v>42</c:v>
                </c:pt>
                <c:pt idx="2">
                  <c:v>30</c:v>
                </c:pt>
                <c:pt idx="3">
                  <c:v>53</c:v>
                </c:pt>
                <c:pt idx="4">
                  <c:v>76</c:v>
                </c:pt>
                <c:pt idx="5">
                  <c:v>38</c:v>
                </c:pt>
                <c:pt idx="6">
                  <c:v>43</c:v>
                </c:pt>
                <c:pt idx="7">
                  <c:v>80</c:v>
                </c:pt>
                <c:pt idx="8">
                  <c:v>78</c:v>
                </c:pt>
                <c:pt idx="9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31</c:v>
                </c:pt>
                <c:pt idx="1">
                  <c:v>58</c:v>
                </c:pt>
                <c:pt idx="2">
                  <c:v>70</c:v>
                </c:pt>
                <c:pt idx="3">
                  <c:v>47</c:v>
                </c:pt>
                <c:pt idx="4">
                  <c:v>24</c:v>
                </c:pt>
                <c:pt idx="5">
                  <c:v>62</c:v>
                </c:pt>
                <c:pt idx="6">
                  <c:v>57</c:v>
                </c:pt>
                <c:pt idx="7">
                  <c:v>20</c:v>
                </c:pt>
                <c:pt idx="8">
                  <c:v>22</c:v>
                </c:pt>
                <c:pt idx="9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7.2289156626506026</c:v>
                </c:pt>
                <c:pt idx="1">
                  <c:v>8.4337349397590362</c:v>
                </c:pt>
                <c:pt idx="2">
                  <c:v>59.036144578313255</c:v>
                </c:pt>
                <c:pt idx="3">
                  <c:v>13.253012048192771</c:v>
                </c:pt>
                <c:pt idx="4">
                  <c:v>12.048192771084338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67-4ECA-9B33-CCEC8254410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67-4ECA-9B33-CCEC8254410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F-4A9C-9236-42684DE23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rozpoczęłam jeszcze współżycia seksualnego</c:v>
                </c:pt>
                <c:pt idx="1">
                  <c:v>Lekarz/lekarka nie sugerował/a takiego badania</c:v>
                </c:pt>
                <c:pt idx="2">
                  <c:v>Nie wiem, gdzie takie badanie zrobić</c:v>
                </c:pt>
                <c:pt idx="3">
                  <c:v>Nie uważam, że jest mi potrzebne</c:v>
                </c:pt>
                <c:pt idx="4">
                  <c:v>Nie wiem, na czym polega takie badanie</c:v>
                </c:pt>
                <c:pt idx="5">
                  <c:v>Nie czułabym się komfortowo podczas takiego badania, wstydziłabym się</c:v>
                </c:pt>
                <c:pt idx="6">
                  <c:v>Badanie nie jest dostępne w moim pakiecie medycznym</c:v>
                </c:pt>
                <c:pt idx="7">
                  <c:v>Obawiam się negatywnego wyniku badania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50</c:v>
                </c:pt>
                <c:pt idx="1">
                  <c:v>50</c:v>
                </c:pt>
                <c:pt idx="2">
                  <c:v>16.666666666666668</c:v>
                </c:pt>
                <c:pt idx="3">
                  <c:v>16.666666666666668</c:v>
                </c:pt>
                <c:pt idx="4">
                  <c:v>16.666666666666668</c:v>
                </c:pt>
                <c:pt idx="5">
                  <c:v>16.666666666666668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74.698795180722897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15.662650602409638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9.6385542168674707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FE-45C3-9F10-3726752E5C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Regularne badania profilaktyczne</c:v>
                </c:pt>
                <c:pt idx="3">
                  <c:v>Unikanie palenia tytoniu</c:v>
                </c:pt>
                <c:pt idx="4">
                  <c:v>Wybieranie bielizny z naturalnych, przewiewnych materiałów np. bawełny</c:v>
                </c:pt>
                <c:pt idx="5">
                  <c:v>Zdrowa dieta bogata w witaminę A</c:v>
                </c:pt>
                <c:pt idx="6">
                  <c:v>Unikanie spożycia alkoholu</c:v>
                </c:pt>
                <c:pt idx="7">
                  <c:v>Rozmowa z partnerem / partnerką seksualnym na temat jego profilaktyki zdrowotnej</c:v>
                </c:pt>
                <c:pt idx="8">
                  <c:v>Brak kontaktów seksualnych bez zabezpieczenia w postaci prezerwatywy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71</c:v>
                </c:pt>
                <c:pt idx="1">
                  <c:v>67</c:v>
                </c:pt>
                <c:pt idx="2">
                  <c:v>60</c:v>
                </c:pt>
                <c:pt idx="3">
                  <c:v>49</c:v>
                </c:pt>
                <c:pt idx="4">
                  <c:v>45</c:v>
                </c:pt>
                <c:pt idx="5">
                  <c:v>37</c:v>
                </c:pt>
                <c:pt idx="6">
                  <c:v>35</c:v>
                </c:pt>
                <c:pt idx="7">
                  <c:v>33</c:v>
                </c:pt>
                <c:pt idx="8">
                  <c:v>29</c:v>
                </c:pt>
                <c:pt idx="9">
                  <c:v>16</c:v>
                </c:pt>
                <c:pt idx="10">
                  <c:v>7</c:v>
                </c:pt>
                <c:pt idx="11">
                  <c:v>0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77</c:v>
                </c:pt>
                <c:pt idx="1">
                  <c:v>34</c:v>
                </c:pt>
                <c:pt idx="2">
                  <c:v>25</c:v>
                </c:pt>
                <c:pt idx="3">
                  <c:v>47</c:v>
                </c:pt>
                <c:pt idx="4">
                  <c:v>82</c:v>
                </c:pt>
                <c:pt idx="5">
                  <c:v>35</c:v>
                </c:pt>
                <c:pt idx="6">
                  <c:v>47</c:v>
                </c:pt>
                <c:pt idx="7">
                  <c:v>84</c:v>
                </c:pt>
                <c:pt idx="8">
                  <c:v>78</c:v>
                </c:pt>
                <c:pt idx="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23</c:v>
                </c:pt>
                <c:pt idx="1">
                  <c:v>66</c:v>
                </c:pt>
                <c:pt idx="2">
                  <c:v>75</c:v>
                </c:pt>
                <c:pt idx="3">
                  <c:v>53</c:v>
                </c:pt>
                <c:pt idx="4">
                  <c:v>18</c:v>
                </c:pt>
                <c:pt idx="5">
                  <c:v>65</c:v>
                </c:pt>
                <c:pt idx="6">
                  <c:v>53</c:v>
                </c:pt>
                <c:pt idx="7">
                  <c:v>16</c:v>
                </c:pt>
                <c:pt idx="8">
                  <c:v>22</c:v>
                </c:pt>
                <c:pt idx="9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14.832535885167465</c:v>
                </c:pt>
                <c:pt idx="1">
                  <c:v>7.1770334928229662</c:v>
                </c:pt>
                <c:pt idx="2">
                  <c:v>47.846889952153113</c:v>
                </c:pt>
                <c:pt idx="3">
                  <c:v>12.918660287081339</c:v>
                </c:pt>
                <c:pt idx="4">
                  <c:v>17.224880382775119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uważam, że jest mi potrzebne</c:v>
                </c:pt>
                <c:pt idx="1">
                  <c:v>Nie rozpoczęłam jeszcze współżycia seksualnego</c:v>
                </c:pt>
                <c:pt idx="2">
                  <c:v>Nie czułabym się komfortowo podczas takiego badania, wstydziłabym się</c:v>
                </c:pt>
                <c:pt idx="3">
                  <c:v>Lekarz/lekarka nie sugerował/a takiego badania</c:v>
                </c:pt>
                <c:pt idx="4">
                  <c:v>Obawiam się negatywnego wyniku badania</c:v>
                </c:pt>
                <c:pt idx="5">
                  <c:v>Badanie nie jest dostępne w moim pakiecie medycznym</c:v>
                </c:pt>
                <c:pt idx="6">
                  <c:v>Nie wiem, gdzie takie badanie zrobić</c:v>
                </c:pt>
                <c:pt idx="7">
                  <c:v>Nie wiem, na czym polega takie badanie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32.258064516129032</c:v>
                </c:pt>
                <c:pt idx="1">
                  <c:v>19.35483870967742</c:v>
                </c:pt>
                <c:pt idx="2">
                  <c:v>19.35483870967742</c:v>
                </c:pt>
                <c:pt idx="3">
                  <c:v>12.903225806451612</c:v>
                </c:pt>
                <c:pt idx="4">
                  <c:v>12.903225806451612</c:v>
                </c:pt>
                <c:pt idx="5">
                  <c:v>6.4516129032258061</c:v>
                </c:pt>
                <c:pt idx="6">
                  <c:v>6.4516129032258061</c:v>
                </c:pt>
                <c:pt idx="7">
                  <c:v>6.4516129032258061</c:v>
                </c:pt>
                <c:pt idx="8">
                  <c:v>6.4516129032258061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72.310630171865057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14.863144493952896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12.82622533418205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72.248803827751203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16.746411483253588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11.004784688995215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swojego ciała, regularne samobadanie</c:v>
                </c:pt>
                <c:pt idx="2">
                  <c:v>Unikanie palenia tytoniu</c:v>
                </c:pt>
                <c:pt idx="3">
                  <c:v>Regularne badania profilaktyczne</c:v>
                </c:pt>
                <c:pt idx="4">
                  <c:v>Wybieranie bielizny z naturalnych, przewiewnych materiałów np. bawełny</c:v>
                </c:pt>
                <c:pt idx="5">
                  <c:v>Brak kontaktów seksualnych bez zabezpieczenia w postaci prezerwatywy</c:v>
                </c:pt>
                <c:pt idx="6">
                  <c:v>Unikanie spożycia alkoholu</c:v>
                </c:pt>
                <c:pt idx="7">
                  <c:v>Rozmowa z partnerem / partnerką seksualnym na temat jego profilaktyki zdrowotnej</c:v>
                </c:pt>
                <c:pt idx="8">
                  <c:v>Zdrowa dieta bogata w witaminę A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67</c:v>
                </c:pt>
                <c:pt idx="1">
                  <c:v>58</c:v>
                </c:pt>
                <c:pt idx="2">
                  <c:v>52</c:v>
                </c:pt>
                <c:pt idx="3">
                  <c:v>51</c:v>
                </c:pt>
                <c:pt idx="4">
                  <c:v>40</c:v>
                </c:pt>
                <c:pt idx="5">
                  <c:v>33</c:v>
                </c:pt>
                <c:pt idx="6">
                  <c:v>31</c:v>
                </c:pt>
                <c:pt idx="7">
                  <c:v>29</c:v>
                </c:pt>
                <c:pt idx="8">
                  <c:v>26</c:v>
                </c:pt>
                <c:pt idx="9">
                  <c:v>11</c:v>
                </c:pt>
                <c:pt idx="10">
                  <c:v>6</c:v>
                </c:pt>
                <c:pt idx="11">
                  <c:v>1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83.253588516746404</c:v>
                </c:pt>
                <c:pt idx="1">
                  <c:v>36.842105263157897</c:v>
                </c:pt>
                <c:pt idx="2">
                  <c:v>30.14354066985646</c:v>
                </c:pt>
                <c:pt idx="3">
                  <c:v>51.674641148325357</c:v>
                </c:pt>
                <c:pt idx="4">
                  <c:v>83.253588516746404</c:v>
                </c:pt>
                <c:pt idx="5">
                  <c:v>36.842105263157897</c:v>
                </c:pt>
                <c:pt idx="6">
                  <c:v>44.497607655502392</c:v>
                </c:pt>
                <c:pt idx="7">
                  <c:v>90.430622009569376</c:v>
                </c:pt>
                <c:pt idx="8">
                  <c:v>84.68899521531101</c:v>
                </c:pt>
                <c:pt idx="9">
                  <c:v>51.196172248803826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16.746411483253588</c:v>
                </c:pt>
                <c:pt idx="1">
                  <c:v>63.157894736842103</c:v>
                </c:pt>
                <c:pt idx="2">
                  <c:v>69.856459330143537</c:v>
                </c:pt>
                <c:pt idx="3">
                  <c:v>48.325358851674643</c:v>
                </c:pt>
                <c:pt idx="4">
                  <c:v>16.746411483253588</c:v>
                </c:pt>
                <c:pt idx="5">
                  <c:v>63.157894736842103</c:v>
                </c:pt>
                <c:pt idx="6">
                  <c:v>55.502392344497608</c:v>
                </c:pt>
                <c:pt idx="7">
                  <c:v>9.5693779904306222</c:v>
                </c:pt>
                <c:pt idx="8">
                  <c:v>15.311004784688995</c:v>
                </c:pt>
                <c:pt idx="9">
                  <c:v>48.803827751196174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12.903225806451612</c:v>
                </c:pt>
                <c:pt idx="1">
                  <c:v>11.469534050179211</c:v>
                </c:pt>
                <c:pt idx="2">
                  <c:v>44.444444444444443</c:v>
                </c:pt>
                <c:pt idx="3">
                  <c:v>16.487455197132615</c:v>
                </c:pt>
                <c:pt idx="4">
                  <c:v>14.695340501792115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uważam, że jest mi potrzebne</c:v>
                </c:pt>
                <c:pt idx="1">
                  <c:v>Nie czułabym się komfortowo podczas takiego badania, wstydziłabym się</c:v>
                </c:pt>
                <c:pt idx="2">
                  <c:v>Lekarz/lekarka nie sugerował/a takiego badania</c:v>
                </c:pt>
                <c:pt idx="3">
                  <c:v>Nie rozpoczęłam jeszcze współżycia seksualnego</c:v>
                </c:pt>
                <c:pt idx="4">
                  <c:v>Nie wiem, gdzie takie badanie zrobić</c:v>
                </c:pt>
                <c:pt idx="5">
                  <c:v>Obawiam się negatywnego wyniku badania</c:v>
                </c:pt>
                <c:pt idx="6">
                  <c:v>Nie wiem, na czym polega takie badanie</c:v>
                </c:pt>
                <c:pt idx="7">
                  <c:v>Badanie nie jest dostępne w moim pakiecie medycznym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41.666666666666664</c:v>
                </c:pt>
                <c:pt idx="1">
                  <c:v>36.111111111111114</c:v>
                </c:pt>
                <c:pt idx="2">
                  <c:v>27.777777777777779</c:v>
                </c:pt>
                <c:pt idx="3">
                  <c:v>22.222222222222221</c:v>
                </c:pt>
                <c:pt idx="4">
                  <c:v>11.111111111111111</c:v>
                </c:pt>
                <c:pt idx="5">
                  <c:v>8.3333333333333339</c:v>
                </c:pt>
                <c:pt idx="6">
                  <c:v>5.5555555555555554</c:v>
                </c:pt>
                <c:pt idx="7">
                  <c:v>2.7777777777777777</c:v>
                </c:pt>
                <c:pt idx="8">
                  <c:v>2.7777777777777777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72.759856630824373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15.053763440860216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12.186379928315413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76.702508960573482</c:v>
                </c:pt>
                <c:pt idx="1">
                  <c:v>36.200716845878134</c:v>
                </c:pt>
                <c:pt idx="2">
                  <c:v>30.465949820788531</c:v>
                </c:pt>
                <c:pt idx="3">
                  <c:v>54.838709677419352</c:v>
                </c:pt>
                <c:pt idx="4">
                  <c:v>79.211469534050181</c:v>
                </c:pt>
                <c:pt idx="5">
                  <c:v>38.351254480286741</c:v>
                </c:pt>
                <c:pt idx="6">
                  <c:v>45.161290322580648</c:v>
                </c:pt>
                <c:pt idx="7">
                  <c:v>85.304659498207883</c:v>
                </c:pt>
                <c:pt idx="8">
                  <c:v>81.72043010752688</c:v>
                </c:pt>
                <c:pt idx="9">
                  <c:v>57.347670250896059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23.297491039426522</c:v>
                </c:pt>
                <c:pt idx="1">
                  <c:v>63.799283154121866</c:v>
                </c:pt>
                <c:pt idx="2">
                  <c:v>69.534050179211476</c:v>
                </c:pt>
                <c:pt idx="3">
                  <c:v>45.161290322580648</c:v>
                </c:pt>
                <c:pt idx="4">
                  <c:v>20.788530465949822</c:v>
                </c:pt>
                <c:pt idx="5">
                  <c:v>61.648745519713259</c:v>
                </c:pt>
                <c:pt idx="6">
                  <c:v>54.838709677419352</c:v>
                </c:pt>
                <c:pt idx="7">
                  <c:v>14.695340501792115</c:v>
                </c:pt>
                <c:pt idx="8">
                  <c:v>18.27956989247312</c:v>
                </c:pt>
                <c:pt idx="9">
                  <c:v>42.652329749103941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CD-44D2-AE0D-BD5926A6D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Unikanie palenia tytoniu</c:v>
                </c:pt>
                <c:pt idx="3">
                  <c:v>Regularne badania profilaktyczne</c:v>
                </c:pt>
                <c:pt idx="4">
                  <c:v>Wybieranie bielizny z naturalnych, przewiewnych materiałów np. bawełny</c:v>
                </c:pt>
                <c:pt idx="5">
                  <c:v>Unikanie spożycia alkoholu</c:v>
                </c:pt>
                <c:pt idx="6">
                  <c:v>Brak kontaktów seksualnych bez zabezpieczenia w postaci prezerwatywy</c:v>
                </c:pt>
                <c:pt idx="7">
                  <c:v>Zdrowa dieta bogata w witaminę A</c:v>
                </c:pt>
                <c:pt idx="8">
                  <c:v>Rozmowa z partnerem / partnerką seksualnym na temat jego profilaktyki zdrowotnej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70</c:v>
                </c:pt>
                <c:pt idx="1">
                  <c:v>61</c:v>
                </c:pt>
                <c:pt idx="2">
                  <c:v>57</c:v>
                </c:pt>
                <c:pt idx="3">
                  <c:v>49</c:v>
                </c:pt>
                <c:pt idx="4">
                  <c:v>47</c:v>
                </c:pt>
                <c:pt idx="5">
                  <c:v>38</c:v>
                </c:pt>
                <c:pt idx="6">
                  <c:v>32</c:v>
                </c:pt>
                <c:pt idx="7">
                  <c:v>32</c:v>
                </c:pt>
                <c:pt idx="8">
                  <c:v>31</c:v>
                </c:pt>
                <c:pt idx="9">
                  <c:v>15</c:v>
                </c:pt>
                <c:pt idx="10">
                  <c:v>9</c:v>
                </c:pt>
                <c:pt idx="11">
                  <c:v>0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8.4862385321100913</c:v>
                </c:pt>
                <c:pt idx="1">
                  <c:v>10.091743119266056</c:v>
                </c:pt>
                <c:pt idx="2">
                  <c:v>55.045871559633028</c:v>
                </c:pt>
                <c:pt idx="3">
                  <c:v>14.678899082568808</c:v>
                </c:pt>
                <c:pt idx="4">
                  <c:v>11.697247706422019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uważam, że jest mi potrzebne</c:v>
                </c:pt>
                <c:pt idx="1">
                  <c:v>Nie rozpoczęłam jeszcze współżycia seksualnego</c:v>
                </c:pt>
                <c:pt idx="2">
                  <c:v>Lekarz/lekarka nie sugerował/a takiego badania</c:v>
                </c:pt>
                <c:pt idx="3">
                  <c:v>Nie czułabym się komfortowo podczas takiego badania, wstydziłabym się</c:v>
                </c:pt>
                <c:pt idx="4">
                  <c:v>Nie wiem, gdzie takie badanie zrobić</c:v>
                </c:pt>
                <c:pt idx="5">
                  <c:v>Nie wiem, na czym polega takie badanie</c:v>
                </c:pt>
                <c:pt idx="6">
                  <c:v>Badanie nie jest dostępne w moim pakiecie medycznym</c:v>
                </c:pt>
                <c:pt idx="7">
                  <c:v>Obawiam się negatywnego wyniku badania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32</c:v>
                </c:pt>
                <c:pt idx="1">
                  <c:v>24</c:v>
                </c:pt>
                <c:pt idx="2">
                  <c:v>22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8</c:v>
                </c:pt>
                <c:pt idx="7">
                  <c:v>8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75.015913430935711</c:v>
                </c:pt>
                <c:pt idx="1">
                  <c:v>37.364735837046467</c:v>
                </c:pt>
                <c:pt idx="2">
                  <c:v>31.063017186505412</c:v>
                </c:pt>
                <c:pt idx="3">
                  <c:v>49.936346276257161</c:v>
                </c:pt>
                <c:pt idx="4">
                  <c:v>80.712921705919797</c:v>
                </c:pt>
                <c:pt idx="5">
                  <c:v>39.178866963717375</c:v>
                </c:pt>
                <c:pt idx="6">
                  <c:v>45.830681094844046</c:v>
                </c:pt>
                <c:pt idx="7">
                  <c:v>85.614258434118398</c:v>
                </c:pt>
                <c:pt idx="8">
                  <c:v>80.90388287714832</c:v>
                </c:pt>
                <c:pt idx="9">
                  <c:v>53.978357733927432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F-4FD1-A5A8-09471006DE6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24.984086569064289</c:v>
                </c:pt>
                <c:pt idx="1">
                  <c:v>62.635264162953533</c:v>
                </c:pt>
                <c:pt idx="2">
                  <c:v>68.936982813494595</c:v>
                </c:pt>
                <c:pt idx="3">
                  <c:v>50.063653723742839</c:v>
                </c:pt>
                <c:pt idx="4">
                  <c:v>19.287078294080203</c:v>
                </c:pt>
                <c:pt idx="5">
                  <c:v>60.821133036282625</c:v>
                </c:pt>
                <c:pt idx="6">
                  <c:v>54.169318905155954</c:v>
                </c:pt>
                <c:pt idx="7">
                  <c:v>14.385741565881601</c:v>
                </c:pt>
                <c:pt idx="8">
                  <c:v>19.096117122851687</c:v>
                </c:pt>
                <c:pt idx="9">
                  <c:v>46.021642266072568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3F-4FD1-A5A8-09471006DE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72.018348623853214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13.761467889908257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14.220183486238533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A1-4601-B562-13A20B0B3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Regularne badania profilaktyczne</c:v>
                </c:pt>
                <c:pt idx="3">
                  <c:v>Unikanie palenia tytoniu</c:v>
                </c:pt>
                <c:pt idx="4">
                  <c:v>Wybieranie bielizny z naturalnych, przewiewnych materiałów np. bawełny</c:v>
                </c:pt>
                <c:pt idx="5">
                  <c:v>Unikanie spożycia alkoholu</c:v>
                </c:pt>
                <c:pt idx="6">
                  <c:v>Brak kontaktów seksualnych bez zabezpieczenia w postaci prezerwatywy</c:v>
                </c:pt>
                <c:pt idx="7">
                  <c:v>Rozmowa z partnerem / partnerką seksualnym na temat jego profilaktyki zdrowotnej</c:v>
                </c:pt>
                <c:pt idx="8">
                  <c:v>Zdrowa dieta bogata w witaminę A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66.513761467889907</c:v>
                </c:pt>
                <c:pt idx="1">
                  <c:v>60.550458715596328</c:v>
                </c:pt>
                <c:pt idx="2">
                  <c:v>55.73394495412844</c:v>
                </c:pt>
                <c:pt idx="3">
                  <c:v>48.623853211009177</c:v>
                </c:pt>
                <c:pt idx="4">
                  <c:v>36.697247706422019</c:v>
                </c:pt>
                <c:pt idx="5">
                  <c:v>34.403669724770644</c:v>
                </c:pt>
                <c:pt idx="6">
                  <c:v>32.110091743119263</c:v>
                </c:pt>
                <c:pt idx="7">
                  <c:v>30.275229357798164</c:v>
                </c:pt>
                <c:pt idx="8">
                  <c:v>27.522935779816514</c:v>
                </c:pt>
                <c:pt idx="9">
                  <c:v>14.44954128440367</c:v>
                </c:pt>
                <c:pt idx="10">
                  <c:v>14.220183486238533</c:v>
                </c:pt>
                <c:pt idx="11">
                  <c:v>0</c:v>
                </c:pt>
                <c:pt idx="12">
                  <c:v>3.4403669724770642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74.311926605504581</c:v>
                </c:pt>
                <c:pt idx="1">
                  <c:v>39.908256880733944</c:v>
                </c:pt>
                <c:pt idx="2">
                  <c:v>32.110091743119263</c:v>
                </c:pt>
                <c:pt idx="3">
                  <c:v>55.5045871559633</c:v>
                </c:pt>
                <c:pt idx="4">
                  <c:v>78.669724770642205</c:v>
                </c:pt>
                <c:pt idx="5">
                  <c:v>38.532110091743121</c:v>
                </c:pt>
                <c:pt idx="6">
                  <c:v>45.183486238532112</c:v>
                </c:pt>
                <c:pt idx="7">
                  <c:v>87.155963302752298</c:v>
                </c:pt>
                <c:pt idx="8">
                  <c:v>79.357798165137609</c:v>
                </c:pt>
                <c:pt idx="9">
                  <c:v>52.522935779816514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25.688073394495412</c:v>
                </c:pt>
                <c:pt idx="1">
                  <c:v>60.091743119266056</c:v>
                </c:pt>
                <c:pt idx="2">
                  <c:v>67.88990825688073</c:v>
                </c:pt>
                <c:pt idx="3">
                  <c:v>44.4954128440367</c:v>
                </c:pt>
                <c:pt idx="4">
                  <c:v>21.330275229357799</c:v>
                </c:pt>
                <c:pt idx="5">
                  <c:v>61.467889908256879</c:v>
                </c:pt>
                <c:pt idx="6">
                  <c:v>54.816513761467888</c:v>
                </c:pt>
                <c:pt idx="7">
                  <c:v>12.844036697247706</c:v>
                </c:pt>
                <c:pt idx="8">
                  <c:v>20.642201834862384</c:v>
                </c:pt>
                <c:pt idx="9">
                  <c:v>47.477064220183486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14.814814814814815</c:v>
                </c:pt>
                <c:pt idx="1">
                  <c:v>3.7037037037037037</c:v>
                </c:pt>
                <c:pt idx="2">
                  <c:v>48.148148148148145</c:v>
                </c:pt>
                <c:pt idx="3">
                  <c:v>17.283950617283949</c:v>
                </c:pt>
                <c:pt idx="4">
                  <c:v>16.049382716049383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8A-4DDF-82B8-8FF7CC302BE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8A-4DDF-82B8-8FF7CC302B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uważam, że jest mi potrzebne</c:v>
                </c:pt>
                <c:pt idx="1">
                  <c:v>Nie rozpoczęłam jeszcze współżycia seksualnego</c:v>
                </c:pt>
                <c:pt idx="2">
                  <c:v>Lekarz/lekarka nie sugerował/a takiego badania</c:v>
                </c:pt>
                <c:pt idx="3">
                  <c:v>Badanie nie jest dostępne w moim pakiecie medycznym</c:v>
                </c:pt>
                <c:pt idx="4">
                  <c:v>Nie wiem, gdzie takie badanie zrobić</c:v>
                </c:pt>
                <c:pt idx="5">
                  <c:v>Nie wiem, na czym polega takie badanie</c:v>
                </c:pt>
                <c:pt idx="6">
                  <c:v>Nie czułabym się komfortowo podczas takiego badania, wstydziłabym się</c:v>
                </c:pt>
                <c:pt idx="7">
                  <c:v>Obawiam się negatywnego wyniku badania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25</c:v>
                </c:pt>
                <c:pt idx="1">
                  <c:v>25</c:v>
                </c:pt>
                <c:pt idx="2">
                  <c:v>16.666666666666668</c:v>
                </c:pt>
                <c:pt idx="3">
                  <c:v>8.3333333333333339</c:v>
                </c:pt>
                <c:pt idx="4">
                  <c:v>8.3333333333333339</c:v>
                </c:pt>
                <c:pt idx="5">
                  <c:v>8.3333333333333339</c:v>
                </c:pt>
                <c:pt idx="6">
                  <c:v>0</c:v>
                </c:pt>
                <c:pt idx="7">
                  <c:v>0</c:v>
                </c:pt>
                <c:pt idx="8">
                  <c:v>16.666666666666668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69.135802469135797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18.518518518518519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12.345679012345679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C1-480A-B477-814F6F500A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Regularne badania profilaktyczne</c:v>
                </c:pt>
                <c:pt idx="3">
                  <c:v>Unikanie palenia tytoniu</c:v>
                </c:pt>
                <c:pt idx="4">
                  <c:v>Wybieranie bielizny z naturalnych, przewiewnych materiałów np. bawełny</c:v>
                </c:pt>
                <c:pt idx="5">
                  <c:v>Zdrowa dieta bogata w witaminę A</c:v>
                </c:pt>
                <c:pt idx="6">
                  <c:v>Unikanie spożycia alkoholu</c:v>
                </c:pt>
                <c:pt idx="7">
                  <c:v>Brak kontaktów seksualnych bez zabezpieczenia w postaci prezerwatywy</c:v>
                </c:pt>
                <c:pt idx="8">
                  <c:v>Rozmowa z partnerem / partnerką seksualnym na temat jego profilaktyki zdrowotnej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71.604938271604937</c:v>
                </c:pt>
                <c:pt idx="1">
                  <c:v>70.370370370370367</c:v>
                </c:pt>
                <c:pt idx="2">
                  <c:v>50.617283950617285</c:v>
                </c:pt>
                <c:pt idx="3">
                  <c:v>45.679012345679013</c:v>
                </c:pt>
                <c:pt idx="4">
                  <c:v>40.74074074074074</c:v>
                </c:pt>
                <c:pt idx="5">
                  <c:v>39.506172839506171</c:v>
                </c:pt>
                <c:pt idx="6">
                  <c:v>35.802469135802468</c:v>
                </c:pt>
                <c:pt idx="7">
                  <c:v>34.567901234567898</c:v>
                </c:pt>
                <c:pt idx="8">
                  <c:v>28.395061728395063</c:v>
                </c:pt>
                <c:pt idx="9">
                  <c:v>18.518518518518519</c:v>
                </c:pt>
                <c:pt idx="10">
                  <c:v>12.345679012345679</c:v>
                </c:pt>
                <c:pt idx="11">
                  <c:v>0</c:v>
                </c:pt>
                <c:pt idx="12">
                  <c:v>6.1728395061728394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71.604938271604937</c:v>
                </c:pt>
                <c:pt idx="1">
                  <c:v>37.037037037037038</c:v>
                </c:pt>
                <c:pt idx="2">
                  <c:v>32.098765432098766</c:v>
                </c:pt>
                <c:pt idx="3">
                  <c:v>44.444444444444443</c:v>
                </c:pt>
                <c:pt idx="4">
                  <c:v>80.246913580246911</c:v>
                </c:pt>
                <c:pt idx="5">
                  <c:v>38.271604938271608</c:v>
                </c:pt>
                <c:pt idx="6">
                  <c:v>43.209876543209873</c:v>
                </c:pt>
                <c:pt idx="7">
                  <c:v>86.419753086419746</c:v>
                </c:pt>
                <c:pt idx="8">
                  <c:v>81.481481481481481</c:v>
                </c:pt>
                <c:pt idx="9">
                  <c:v>58.02469135802469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28.395061728395063</c:v>
                </c:pt>
                <c:pt idx="1">
                  <c:v>62.962962962962962</c:v>
                </c:pt>
                <c:pt idx="2">
                  <c:v>67.901234567901241</c:v>
                </c:pt>
                <c:pt idx="3">
                  <c:v>55.555555555555557</c:v>
                </c:pt>
                <c:pt idx="4">
                  <c:v>19.753086419753085</c:v>
                </c:pt>
                <c:pt idx="5">
                  <c:v>61.728395061728392</c:v>
                </c:pt>
                <c:pt idx="6">
                  <c:v>56.790123456790127</c:v>
                </c:pt>
                <c:pt idx="7">
                  <c:v>13.580246913580247</c:v>
                </c:pt>
                <c:pt idx="8">
                  <c:v>18.518518518518519</c:v>
                </c:pt>
                <c:pt idx="9">
                  <c:v>41.97530864197531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10.795454545454545</c:v>
                </c:pt>
                <c:pt idx="1">
                  <c:v>10.795454545454545</c:v>
                </c:pt>
                <c:pt idx="2">
                  <c:v>56.81818181818182</c:v>
                </c:pt>
                <c:pt idx="3">
                  <c:v>11.931818181818182</c:v>
                </c:pt>
                <c:pt idx="4">
                  <c:v>9.6590909090909083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CE-402D-8766-452696F7AD0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F-4A9C-9236-42684DE23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uważam, że jest mi potrzebne</c:v>
                </c:pt>
                <c:pt idx="1">
                  <c:v>Nie czułabym się komfortowo podczas takiego badania, wstydziłabym się</c:v>
                </c:pt>
                <c:pt idx="2">
                  <c:v>Lekarz/lekarka nie sugerował/a takiego badania</c:v>
                </c:pt>
                <c:pt idx="3">
                  <c:v>Nie rozpoczęłam jeszcze współżycia seksualnego</c:v>
                </c:pt>
                <c:pt idx="4">
                  <c:v>Nie wiem, gdzie takie badanie zrobić</c:v>
                </c:pt>
                <c:pt idx="5">
                  <c:v>Obawiam się negatywnego wyniku badania</c:v>
                </c:pt>
                <c:pt idx="6">
                  <c:v>Nie wiem, na czym polega takie badanie</c:v>
                </c:pt>
                <c:pt idx="7">
                  <c:v>Badanie nie jest dostępne w moim pakiecie medycznym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36.842105263157897</c:v>
                </c:pt>
                <c:pt idx="1">
                  <c:v>26.315789473684209</c:v>
                </c:pt>
                <c:pt idx="2">
                  <c:v>26.315789473684209</c:v>
                </c:pt>
                <c:pt idx="3">
                  <c:v>21.05263157894737</c:v>
                </c:pt>
                <c:pt idx="4">
                  <c:v>15.789473684210526</c:v>
                </c:pt>
                <c:pt idx="5">
                  <c:v>15.789473684210526</c:v>
                </c:pt>
                <c:pt idx="6">
                  <c:v>10.526315789473685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C1-4DF3-BEA1-00725FD861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Regularne badania profilaktyczne</c:v>
                </c:pt>
                <c:pt idx="3">
                  <c:v>Unikanie palenia tytoniu</c:v>
                </c:pt>
                <c:pt idx="4">
                  <c:v>Wybieranie bielizny z naturalnych, przewiewnych materiałów np. bawełny</c:v>
                </c:pt>
                <c:pt idx="5">
                  <c:v>Unikanie spożycia alkoholu</c:v>
                </c:pt>
                <c:pt idx="6">
                  <c:v>Brak kontaktów seksualnych bez zabezpieczenia w postaci prezerwatywy</c:v>
                </c:pt>
                <c:pt idx="7">
                  <c:v>Rozmowa z partnerem / partnerką seksualnym na temat jego profilaktyki zdrowotnej</c:v>
                </c:pt>
                <c:pt idx="8">
                  <c:v>Zdrowa dieta bogata w witaminę A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69</c:v>
                </c:pt>
                <c:pt idx="1">
                  <c:v>60</c:v>
                </c:pt>
                <c:pt idx="2">
                  <c:v>53</c:v>
                </c:pt>
                <c:pt idx="3">
                  <c:v>52</c:v>
                </c:pt>
                <c:pt idx="4">
                  <c:v>41</c:v>
                </c:pt>
                <c:pt idx="5">
                  <c:v>35</c:v>
                </c:pt>
                <c:pt idx="6">
                  <c:v>32</c:v>
                </c:pt>
                <c:pt idx="7">
                  <c:v>30</c:v>
                </c:pt>
                <c:pt idx="8">
                  <c:v>29</c:v>
                </c:pt>
                <c:pt idx="9">
                  <c:v>15</c:v>
                </c:pt>
                <c:pt idx="10">
                  <c:v>10</c:v>
                </c:pt>
                <c:pt idx="11">
                  <c:v>0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73.295454545454547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14.204545454545455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Unikanie palenia tytoniu</c:v>
                </c:pt>
                <c:pt idx="3">
                  <c:v>Regularne badania profilaktyczne</c:v>
                </c:pt>
                <c:pt idx="4">
                  <c:v>Wybieranie bielizny z naturalnych, przewiewnych materiałów np. bawełny</c:v>
                </c:pt>
                <c:pt idx="5">
                  <c:v>Unikanie spożycia alkoholu</c:v>
                </c:pt>
                <c:pt idx="6">
                  <c:v>Rozmowa z partnerem / partnerką seksualnym na temat jego profilaktyki zdrowotnej</c:v>
                </c:pt>
                <c:pt idx="7">
                  <c:v>Zdrowa dieta bogata w witaminę A</c:v>
                </c:pt>
                <c:pt idx="8">
                  <c:v>Brak kontaktów seksualnych bez zabezpieczenia w postaci prezerwatywy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0</c:formatCode>
                <c:ptCount val="13"/>
                <c:pt idx="0">
                  <c:v>69.88636363636364</c:v>
                </c:pt>
                <c:pt idx="1">
                  <c:v>59.659090909090907</c:v>
                </c:pt>
                <c:pt idx="2">
                  <c:v>58.522727272727273</c:v>
                </c:pt>
                <c:pt idx="3">
                  <c:v>56.25</c:v>
                </c:pt>
                <c:pt idx="4">
                  <c:v>39.772727272727273</c:v>
                </c:pt>
                <c:pt idx="5">
                  <c:v>35.795454545454547</c:v>
                </c:pt>
                <c:pt idx="6">
                  <c:v>31.25</c:v>
                </c:pt>
                <c:pt idx="7">
                  <c:v>30.681818181818183</c:v>
                </c:pt>
                <c:pt idx="8">
                  <c:v>28.97727272727273</c:v>
                </c:pt>
                <c:pt idx="9">
                  <c:v>14.772727272727273</c:v>
                </c:pt>
                <c:pt idx="10">
                  <c:v>7.9545454545454541</c:v>
                </c:pt>
                <c:pt idx="11">
                  <c:v>1.1363636363636365</c:v>
                </c:pt>
                <c:pt idx="12">
                  <c:v>3.4090909090909087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77.840909090909093</c:v>
                </c:pt>
                <c:pt idx="1">
                  <c:v>40.340909090909093</c:v>
                </c:pt>
                <c:pt idx="2">
                  <c:v>27.84090909090909</c:v>
                </c:pt>
                <c:pt idx="3">
                  <c:v>47.727272727272727</c:v>
                </c:pt>
                <c:pt idx="4">
                  <c:v>81.818181818181813</c:v>
                </c:pt>
                <c:pt idx="5">
                  <c:v>47.159090909090907</c:v>
                </c:pt>
                <c:pt idx="6">
                  <c:v>47.727272727272727</c:v>
                </c:pt>
                <c:pt idx="7">
                  <c:v>87.5</c:v>
                </c:pt>
                <c:pt idx="8">
                  <c:v>81.818181818181813</c:v>
                </c:pt>
                <c:pt idx="9">
                  <c:v>63.636363636363633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22.15909090909091</c:v>
                </c:pt>
                <c:pt idx="1">
                  <c:v>59.659090909090907</c:v>
                </c:pt>
                <c:pt idx="2">
                  <c:v>72.159090909090907</c:v>
                </c:pt>
                <c:pt idx="3">
                  <c:v>52.272727272727273</c:v>
                </c:pt>
                <c:pt idx="4">
                  <c:v>18.181818181818183</c:v>
                </c:pt>
                <c:pt idx="5">
                  <c:v>52.840909090909093</c:v>
                </c:pt>
                <c:pt idx="6">
                  <c:v>52.272727272727273</c:v>
                </c:pt>
                <c:pt idx="7">
                  <c:v>12.5</c:v>
                </c:pt>
                <c:pt idx="8">
                  <c:v>18.181818181818183</c:v>
                </c:pt>
                <c:pt idx="9">
                  <c:v>36.363636363636367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8.1632653061224492</c:v>
                </c:pt>
                <c:pt idx="1">
                  <c:v>13.26530612244898</c:v>
                </c:pt>
                <c:pt idx="2">
                  <c:v>46.938775510204081</c:v>
                </c:pt>
                <c:pt idx="3">
                  <c:v>13.26530612244898</c:v>
                </c:pt>
                <c:pt idx="4">
                  <c:v>18.367346938775512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B1-48D5-97F3-D24A42196D7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B1-48D5-97F3-D24A42196D7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F-4A9C-9236-42684DE23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rozpoczęłam jeszcze współżycia seksualnego</c:v>
                </c:pt>
                <c:pt idx="1">
                  <c:v>Nie czułabym się komfortowo podczas takiego badania, wstydziłabym się</c:v>
                </c:pt>
                <c:pt idx="2">
                  <c:v>Nie uważam, że jest mi potrzebne</c:v>
                </c:pt>
                <c:pt idx="3">
                  <c:v>Nie wiem, na czym polega takie badanie</c:v>
                </c:pt>
                <c:pt idx="4">
                  <c:v>Lekarz/lekarka nie sugerował/a takiego badania</c:v>
                </c:pt>
                <c:pt idx="5">
                  <c:v>Obawiam się negatywnego wyniku badania</c:v>
                </c:pt>
                <c:pt idx="6">
                  <c:v>Badanie nie jest dostępne w moim pakiecie medycznym</c:v>
                </c:pt>
                <c:pt idx="7">
                  <c:v>Nie wiem, gdzie takie badanie zrobić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50</c:v>
                </c:pt>
                <c:pt idx="1">
                  <c:v>37.5</c:v>
                </c:pt>
                <c:pt idx="2">
                  <c:v>25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72.448979591836732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13.26530612244898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14.285714285714286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34-4C8F-A382-ACB1CF8B1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Unikanie palenia tytoniu</c:v>
                </c:pt>
                <c:pt idx="3">
                  <c:v>Wybieranie bielizny z naturalnych, przewiewnych materiałów np. bawełny</c:v>
                </c:pt>
                <c:pt idx="4">
                  <c:v>Unikanie spożycia alkoholu</c:v>
                </c:pt>
                <c:pt idx="5">
                  <c:v>Regularne badania profilaktyczne</c:v>
                </c:pt>
                <c:pt idx="6">
                  <c:v>Brak kontaktów seksualnych bez zabezpieczenia w postaci prezerwatywy</c:v>
                </c:pt>
                <c:pt idx="7">
                  <c:v>Rozmowa z partnerem / partnerką seksualnym na temat jego profilaktyki zdrowotnej</c:v>
                </c:pt>
                <c:pt idx="8">
                  <c:v>Zdrowa dieta bogata w witaminę A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71.428571428571431</c:v>
                </c:pt>
                <c:pt idx="1">
                  <c:v>54.081632653061227</c:v>
                </c:pt>
                <c:pt idx="2">
                  <c:v>47.95918367346939</c:v>
                </c:pt>
                <c:pt idx="3">
                  <c:v>41.836734693877553</c:v>
                </c:pt>
                <c:pt idx="4">
                  <c:v>40.816326530612244</c:v>
                </c:pt>
                <c:pt idx="5">
                  <c:v>39.795918367346935</c:v>
                </c:pt>
                <c:pt idx="6">
                  <c:v>38.775510204081634</c:v>
                </c:pt>
                <c:pt idx="7">
                  <c:v>36.734693877551024</c:v>
                </c:pt>
                <c:pt idx="8">
                  <c:v>31.632653061224488</c:v>
                </c:pt>
                <c:pt idx="9">
                  <c:v>17.346938775510203</c:v>
                </c:pt>
                <c:pt idx="10">
                  <c:v>10.204081632653061</c:v>
                </c:pt>
                <c:pt idx="11">
                  <c:v>0</c:v>
                </c:pt>
                <c:pt idx="12">
                  <c:v>5.1020408163265305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72.448979591836732</c:v>
                </c:pt>
                <c:pt idx="1">
                  <c:v>34.693877551020407</c:v>
                </c:pt>
                <c:pt idx="2">
                  <c:v>36.734693877551024</c:v>
                </c:pt>
                <c:pt idx="3">
                  <c:v>40.816326530612244</c:v>
                </c:pt>
                <c:pt idx="4">
                  <c:v>75.510204081632651</c:v>
                </c:pt>
                <c:pt idx="5">
                  <c:v>41.836734693877553</c:v>
                </c:pt>
                <c:pt idx="6">
                  <c:v>32.653061224489797</c:v>
                </c:pt>
                <c:pt idx="7">
                  <c:v>81.632653061224488</c:v>
                </c:pt>
                <c:pt idx="8">
                  <c:v>72.448979591836732</c:v>
                </c:pt>
                <c:pt idx="9">
                  <c:v>54.081632653061227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27.551020408163264</c:v>
                </c:pt>
                <c:pt idx="1">
                  <c:v>65.306122448979593</c:v>
                </c:pt>
                <c:pt idx="2">
                  <c:v>63.265306122448976</c:v>
                </c:pt>
                <c:pt idx="3">
                  <c:v>59.183673469387756</c:v>
                </c:pt>
                <c:pt idx="4">
                  <c:v>24.489795918367346</c:v>
                </c:pt>
                <c:pt idx="5">
                  <c:v>58.163265306122447</c:v>
                </c:pt>
                <c:pt idx="6">
                  <c:v>67.34693877551021</c:v>
                </c:pt>
                <c:pt idx="7">
                  <c:v>18.367346938775512</c:v>
                </c:pt>
                <c:pt idx="8">
                  <c:v>27.551020408163264</c:v>
                </c:pt>
                <c:pt idx="9">
                  <c:v>45.918367346938773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11.827956989247312</c:v>
                </c:pt>
                <c:pt idx="1">
                  <c:v>11.290322580645162</c:v>
                </c:pt>
                <c:pt idx="2">
                  <c:v>46.774193548387096</c:v>
                </c:pt>
                <c:pt idx="3">
                  <c:v>17.741935483870968</c:v>
                </c:pt>
                <c:pt idx="4">
                  <c:v>12.365591397849462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czułabym się komfortowo podczas takiego badania, wstydziłabym się</c:v>
                </c:pt>
                <c:pt idx="1">
                  <c:v>Nie uważam, że jest mi potrzebne</c:v>
                </c:pt>
                <c:pt idx="2">
                  <c:v>Nie wiem, na czym polega takie badanie</c:v>
                </c:pt>
                <c:pt idx="3">
                  <c:v>Nie rozpoczęłam jeszcze współżycia seksualnego</c:v>
                </c:pt>
                <c:pt idx="4">
                  <c:v>Lekarz/lekarka nie sugerował/a takiego badania</c:v>
                </c:pt>
                <c:pt idx="5">
                  <c:v>Obawiam się negatywnego wyniku badania</c:v>
                </c:pt>
                <c:pt idx="6">
                  <c:v>Nie wiem, gdzie takie badanie zrobić</c:v>
                </c:pt>
                <c:pt idx="7">
                  <c:v>Badanie nie jest dostępne w moim pakiecie medycznym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36.363636363636367</c:v>
                </c:pt>
                <c:pt idx="1">
                  <c:v>22.727272727272727</c:v>
                </c:pt>
                <c:pt idx="2">
                  <c:v>22.727272727272727</c:v>
                </c:pt>
                <c:pt idx="3">
                  <c:v>18.181818181818183</c:v>
                </c:pt>
                <c:pt idx="4">
                  <c:v>18.181818181818183</c:v>
                </c:pt>
                <c:pt idx="5">
                  <c:v>13.636363636363637</c:v>
                </c:pt>
                <c:pt idx="6">
                  <c:v>9.0909090909090917</c:v>
                </c:pt>
                <c:pt idx="7">
                  <c:v>4.5454545454545459</c:v>
                </c:pt>
                <c:pt idx="8">
                  <c:v>9.0909090909090917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Raz na kilka miesięcy</c:v>
                </c:pt>
              </c:strCache>
            </c:strRef>
          </c:tx>
          <c:spPr>
            <a:ln w="28575" cap="rnd">
              <a:solidFill>
                <a:srgbClr val="21FF85"/>
              </a:solidFill>
              <a:round/>
            </a:ln>
            <a:effectLst/>
          </c:spPr>
          <c:marker>
            <c:symbol val="none"/>
          </c:marker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zachodnio-pomorskie</c:v>
                </c:pt>
              </c:strCache>
            </c:strRef>
          </c:cat>
          <c:val>
            <c:numRef>
              <c:f>Arkusz1!$B$2:$B$17</c:f>
              <c:numCache>
                <c:formatCode>###0</c:formatCode>
                <c:ptCount val="16"/>
                <c:pt idx="0">
                  <c:v>10.822510822510823</c:v>
                </c:pt>
                <c:pt idx="1">
                  <c:v>7.9268292682926829</c:v>
                </c:pt>
                <c:pt idx="2">
                  <c:v>10.112359550561798</c:v>
                </c:pt>
                <c:pt idx="3">
                  <c:v>8.4337349397590362</c:v>
                </c:pt>
                <c:pt idx="4">
                  <c:v>7.1770334928229662</c:v>
                </c:pt>
                <c:pt idx="5">
                  <c:v>11.469534050179211</c:v>
                </c:pt>
                <c:pt idx="6">
                  <c:v>10.091743119266056</c:v>
                </c:pt>
                <c:pt idx="7">
                  <c:v>3.7037037037037037</c:v>
                </c:pt>
                <c:pt idx="8">
                  <c:v>10.795454545454545</c:v>
                </c:pt>
                <c:pt idx="9">
                  <c:v>13.26530612244898</c:v>
                </c:pt>
                <c:pt idx="10">
                  <c:v>11.290322580645162</c:v>
                </c:pt>
                <c:pt idx="11">
                  <c:v>5.7742782152230969</c:v>
                </c:pt>
                <c:pt idx="12">
                  <c:v>8.5714285714285712</c:v>
                </c:pt>
                <c:pt idx="13">
                  <c:v>10.256410256410257</c:v>
                </c:pt>
                <c:pt idx="14">
                  <c:v>12.195121951219512</c:v>
                </c:pt>
                <c:pt idx="15">
                  <c:v>7.6335877862595423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40-45F1-8687-3C43BC01700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Raz na rok-dwa lata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zachodnio-pomorskie</c:v>
                </c:pt>
              </c:strCache>
            </c:strRef>
          </c:cat>
          <c:val>
            <c:numRef>
              <c:f>Arkusz1!$C$2:$C$17</c:f>
              <c:numCache>
                <c:formatCode>###0</c:formatCode>
                <c:ptCount val="16"/>
                <c:pt idx="0">
                  <c:v>51.082251082251084</c:v>
                </c:pt>
                <c:pt idx="1">
                  <c:v>53.048780487804876</c:v>
                </c:pt>
                <c:pt idx="2">
                  <c:v>47.752808988764045</c:v>
                </c:pt>
                <c:pt idx="3">
                  <c:v>59.036144578313255</c:v>
                </c:pt>
                <c:pt idx="4">
                  <c:v>47.846889952153113</c:v>
                </c:pt>
                <c:pt idx="5">
                  <c:v>44.444444444444443</c:v>
                </c:pt>
                <c:pt idx="6">
                  <c:v>55.045871559633028</c:v>
                </c:pt>
                <c:pt idx="7">
                  <c:v>48.148148148148145</c:v>
                </c:pt>
                <c:pt idx="8">
                  <c:v>56.81818181818182</c:v>
                </c:pt>
                <c:pt idx="9">
                  <c:v>46.938775510204081</c:v>
                </c:pt>
                <c:pt idx="10">
                  <c:v>46.774193548387096</c:v>
                </c:pt>
                <c:pt idx="11">
                  <c:v>46.719160104986877</c:v>
                </c:pt>
                <c:pt idx="12">
                  <c:v>65.714285714285708</c:v>
                </c:pt>
                <c:pt idx="13">
                  <c:v>57.264957264957268</c:v>
                </c:pt>
                <c:pt idx="14">
                  <c:v>56.445993031358888</c:v>
                </c:pt>
                <c:pt idx="15">
                  <c:v>55.725190839694655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40-45F1-8687-3C43BC01700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Rzadziej niż raz na dwa-trzy lata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zachodnio-pomorskie</c:v>
                </c:pt>
              </c:strCache>
            </c:strRef>
          </c:cat>
          <c:val>
            <c:numRef>
              <c:f>Arkusz1!$D$2:$D$17</c:f>
              <c:numCache>
                <c:formatCode>###0</c:formatCode>
                <c:ptCount val="16"/>
                <c:pt idx="0">
                  <c:v>13.852813852813853</c:v>
                </c:pt>
                <c:pt idx="1">
                  <c:v>15.853658536585366</c:v>
                </c:pt>
                <c:pt idx="2">
                  <c:v>14.044943820224718</c:v>
                </c:pt>
                <c:pt idx="3">
                  <c:v>13.253012048192771</c:v>
                </c:pt>
                <c:pt idx="4">
                  <c:v>12.918660287081339</c:v>
                </c:pt>
                <c:pt idx="5">
                  <c:v>16.487455197132615</c:v>
                </c:pt>
                <c:pt idx="6">
                  <c:v>14.678899082568808</c:v>
                </c:pt>
                <c:pt idx="7">
                  <c:v>17.283950617283949</c:v>
                </c:pt>
                <c:pt idx="8">
                  <c:v>11.931818181818182</c:v>
                </c:pt>
                <c:pt idx="9">
                  <c:v>13.26530612244898</c:v>
                </c:pt>
                <c:pt idx="10">
                  <c:v>17.741935483870968</c:v>
                </c:pt>
                <c:pt idx="11">
                  <c:v>18.897637795275589</c:v>
                </c:pt>
                <c:pt idx="12">
                  <c:v>7.6190476190476186</c:v>
                </c:pt>
                <c:pt idx="13">
                  <c:v>11.111111111111111</c:v>
                </c:pt>
                <c:pt idx="14">
                  <c:v>11.498257839721255</c:v>
                </c:pt>
                <c:pt idx="15">
                  <c:v>19.847328244274809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40-45F1-8687-3C43BC017003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Doraźnie, w razie potrzeby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zachodnio-pomorskie</c:v>
                </c:pt>
              </c:strCache>
            </c:strRef>
          </c:cat>
          <c:val>
            <c:numRef>
              <c:f>Arkusz1!$E$2:$E$17</c:f>
              <c:numCache>
                <c:formatCode>###0</c:formatCode>
                <c:ptCount val="16"/>
                <c:pt idx="0">
                  <c:v>10.38961038961039</c:v>
                </c:pt>
                <c:pt idx="1">
                  <c:v>13.414634146341463</c:v>
                </c:pt>
                <c:pt idx="2">
                  <c:v>15.168539325842696</c:v>
                </c:pt>
                <c:pt idx="3">
                  <c:v>12.048192771084338</c:v>
                </c:pt>
                <c:pt idx="4">
                  <c:v>17.224880382775119</c:v>
                </c:pt>
                <c:pt idx="5">
                  <c:v>14.695340501792115</c:v>
                </c:pt>
                <c:pt idx="6">
                  <c:v>11.697247706422019</c:v>
                </c:pt>
                <c:pt idx="7">
                  <c:v>16.049382716049383</c:v>
                </c:pt>
                <c:pt idx="8">
                  <c:v>9.6590909090909083</c:v>
                </c:pt>
                <c:pt idx="9">
                  <c:v>18.367346938775512</c:v>
                </c:pt>
                <c:pt idx="10">
                  <c:v>12.365591397849462</c:v>
                </c:pt>
                <c:pt idx="11">
                  <c:v>17.58530183727034</c:v>
                </c:pt>
                <c:pt idx="12">
                  <c:v>9.5238095238095237</c:v>
                </c:pt>
                <c:pt idx="13">
                  <c:v>15.384615384615385</c:v>
                </c:pt>
                <c:pt idx="14">
                  <c:v>7.3170731707317076</c:v>
                </c:pt>
                <c:pt idx="15">
                  <c:v>6.8702290076335881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40-45F1-8687-3C43BC017003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Nie wykonuję takiego badania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zachodnio-pomorskie</c:v>
                </c:pt>
              </c:strCache>
            </c:strRef>
          </c:cat>
          <c:val>
            <c:numRef>
              <c:f>Arkusz1!$F$2:$F$17</c:f>
              <c:numCache>
                <c:formatCode>General</c:formatCode>
                <c:ptCount val="16"/>
                <c:pt idx="0">
                  <c:v>14</c:v>
                </c:pt>
                <c:pt idx="1">
                  <c:v>10</c:v>
                </c:pt>
                <c:pt idx="2">
                  <c:v>13</c:v>
                </c:pt>
                <c:pt idx="3">
                  <c:v>7</c:v>
                </c:pt>
                <c:pt idx="4">
                  <c:v>15</c:v>
                </c:pt>
                <c:pt idx="5">
                  <c:v>13</c:v>
                </c:pt>
                <c:pt idx="6">
                  <c:v>8</c:v>
                </c:pt>
                <c:pt idx="7">
                  <c:v>15</c:v>
                </c:pt>
                <c:pt idx="8">
                  <c:v>11</c:v>
                </c:pt>
                <c:pt idx="9">
                  <c:v>8</c:v>
                </c:pt>
                <c:pt idx="10">
                  <c:v>12</c:v>
                </c:pt>
                <c:pt idx="11">
                  <c:v>11</c:v>
                </c:pt>
                <c:pt idx="12">
                  <c:v>9</c:v>
                </c:pt>
                <c:pt idx="13">
                  <c:v>6</c:v>
                </c:pt>
                <c:pt idx="14">
                  <c:v>13</c:v>
                </c:pt>
                <c:pt idx="1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40-45F1-8687-3C43BC017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1429264"/>
        <c:axId val="1288098432"/>
      </c:lineChart>
      <c:catAx>
        <c:axId val="67142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pl-PL"/>
          </a:p>
        </c:txPr>
        <c:crossAx val="1288098432"/>
        <c:crosses val="autoZero"/>
        <c:auto val="1"/>
        <c:lblAlgn val="ctr"/>
        <c:lblOffset val="100"/>
        <c:noMultiLvlLbl val="0"/>
      </c:catAx>
      <c:valAx>
        <c:axId val="128809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pl-PL"/>
          </a:p>
        </c:txPr>
        <c:crossAx val="67142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73.655913978494624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17.204301075268816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9.1397849462365599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32-4EA9-B91F-C4308B5AB1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Regularne badania profilaktyczne</c:v>
                </c:pt>
                <c:pt idx="3">
                  <c:v>Unikanie palenia tytoniu</c:v>
                </c:pt>
                <c:pt idx="4">
                  <c:v>Wybieranie bielizny z naturalnych, przewiewnych materiałów np. bawełny</c:v>
                </c:pt>
                <c:pt idx="5">
                  <c:v>Unikanie spożycia alkoholu</c:v>
                </c:pt>
                <c:pt idx="6">
                  <c:v>Rozmowa z partnerem / partnerką seksualnym na temat jego profilaktyki zdrowotnej</c:v>
                </c:pt>
                <c:pt idx="7">
                  <c:v>Zdrowa dieta bogata w witaminę A</c:v>
                </c:pt>
                <c:pt idx="8">
                  <c:v>Brak kontaktów seksualnych bez zabezpieczenia w postaci prezerwatywy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68</c:v>
                </c:pt>
                <c:pt idx="1">
                  <c:v>63</c:v>
                </c:pt>
                <c:pt idx="2">
                  <c:v>56</c:v>
                </c:pt>
                <c:pt idx="3">
                  <c:v>54</c:v>
                </c:pt>
                <c:pt idx="4">
                  <c:v>40</c:v>
                </c:pt>
                <c:pt idx="5">
                  <c:v>37</c:v>
                </c:pt>
                <c:pt idx="6">
                  <c:v>33</c:v>
                </c:pt>
                <c:pt idx="7">
                  <c:v>30</c:v>
                </c:pt>
                <c:pt idx="8">
                  <c:v>30</c:v>
                </c:pt>
                <c:pt idx="9">
                  <c:v>19</c:v>
                </c:pt>
                <c:pt idx="10">
                  <c:v>10</c:v>
                </c:pt>
                <c:pt idx="11">
                  <c:v>0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74.731182795698928</c:v>
                </c:pt>
                <c:pt idx="1">
                  <c:v>33.333333333333336</c:v>
                </c:pt>
                <c:pt idx="2">
                  <c:v>27.956989247311828</c:v>
                </c:pt>
                <c:pt idx="3">
                  <c:v>48.387096774193552</c:v>
                </c:pt>
                <c:pt idx="4">
                  <c:v>80.645161290322577</c:v>
                </c:pt>
                <c:pt idx="5">
                  <c:v>45.161290322580648</c:v>
                </c:pt>
                <c:pt idx="6">
                  <c:v>52.1505376344086</c:v>
                </c:pt>
                <c:pt idx="7">
                  <c:v>83.870967741935488</c:v>
                </c:pt>
                <c:pt idx="8">
                  <c:v>80.645161290322577</c:v>
                </c:pt>
                <c:pt idx="9">
                  <c:v>55.376344086021504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25.268817204301076</c:v>
                </c:pt>
                <c:pt idx="1">
                  <c:v>66.666666666666671</c:v>
                </c:pt>
                <c:pt idx="2">
                  <c:v>72.043010752688176</c:v>
                </c:pt>
                <c:pt idx="3">
                  <c:v>51.612903225806448</c:v>
                </c:pt>
                <c:pt idx="4">
                  <c:v>19.35483870967742</c:v>
                </c:pt>
                <c:pt idx="5">
                  <c:v>54.838709677419352</c:v>
                </c:pt>
                <c:pt idx="6">
                  <c:v>47.8494623655914</c:v>
                </c:pt>
                <c:pt idx="7">
                  <c:v>16.129032258064516</c:v>
                </c:pt>
                <c:pt idx="8">
                  <c:v>19.35483870967742</c:v>
                </c:pt>
                <c:pt idx="9">
                  <c:v>44.623655913978496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11.023622047244094</c:v>
                </c:pt>
                <c:pt idx="1">
                  <c:v>5.7742782152230969</c:v>
                </c:pt>
                <c:pt idx="2">
                  <c:v>46.719160104986877</c:v>
                </c:pt>
                <c:pt idx="3">
                  <c:v>18.897637795275589</c:v>
                </c:pt>
                <c:pt idx="4">
                  <c:v>17.58530183727034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uważam, że jest mi potrzebne</c:v>
                </c:pt>
                <c:pt idx="1">
                  <c:v>Lekarz/lekarka nie sugerował/a takiego badania</c:v>
                </c:pt>
                <c:pt idx="2">
                  <c:v>Nie rozpoczęłam jeszcze współżycia seksualnego</c:v>
                </c:pt>
                <c:pt idx="3">
                  <c:v>Nie wiem, na czym polega takie badanie</c:v>
                </c:pt>
                <c:pt idx="4">
                  <c:v>Nie czułabym się komfortowo podczas takiego badania, wstydziłabym się</c:v>
                </c:pt>
                <c:pt idx="5">
                  <c:v>Badanie nie jest dostępne w moim pakiecie medycznym</c:v>
                </c:pt>
                <c:pt idx="6">
                  <c:v>Nie wiem, gdzie takie badanie zrobić</c:v>
                </c:pt>
                <c:pt idx="7">
                  <c:v>Obawiam się negatywnego wyniku badania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38.095238095238095</c:v>
                </c:pt>
                <c:pt idx="1">
                  <c:v>33.333333333333336</c:v>
                </c:pt>
                <c:pt idx="2">
                  <c:v>16.666666666666668</c:v>
                </c:pt>
                <c:pt idx="3">
                  <c:v>14.285714285714286</c:v>
                </c:pt>
                <c:pt idx="4">
                  <c:v>11.904761904761905</c:v>
                </c:pt>
                <c:pt idx="5">
                  <c:v>7.1428571428571432</c:v>
                </c:pt>
                <c:pt idx="6">
                  <c:v>7.1428571428571432</c:v>
                </c:pt>
                <c:pt idx="7">
                  <c:v>7.1428571428571432</c:v>
                </c:pt>
                <c:pt idx="8">
                  <c:v>4.7619047619047619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71.391076115485561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13.385826771653543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15.223097112860893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Regularne badania profilaktyczne</c:v>
                </c:pt>
                <c:pt idx="3">
                  <c:v>Unikanie palenia tytoniu</c:v>
                </c:pt>
                <c:pt idx="4">
                  <c:v>Wybieranie bielizny z naturalnych, przewiewnych materiałów np. bawełny</c:v>
                </c:pt>
                <c:pt idx="5">
                  <c:v>Unikanie spożycia alkoholu</c:v>
                </c:pt>
                <c:pt idx="6">
                  <c:v>Brak kontaktów seksualnych bez zabezpieczenia w postaci prezerwatywy</c:v>
                </c:pt>
                <c:pt idx="7">
                  <c:v>Zdrowa dieta bogata w witaminę A</c:v>
                </c:pt>
                <c:pt idx="8">
                  <c:v>Rozmowa z partnerem / partnerką seksualnym na temat jego profilaktyki zdrowotnej</c:v>
                </c:pt>
                <c:pt idx="9">
                  <c:v>Badania genetyczne</c:v>
                </c:pt>
                <c:pt idx="10">
                  <c:v>Szczepienie przeciwko wirusowi HPV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67.454068241469813</c:v>
                </c:pt>
                <c:pt idx="1">
                  <c:v>52.493438320209975</c:v>
                </c:pt>
                <c:pt idx="2">
                  <c:v>50.393700787401578</c:v>
                </c:pt>
                <c:pt idx="3">
                  <c:v>49.606299212598422</c:v>
                </c:pt>
                <c:pt idx="4">
                  <c:v>39.370078740157481</c:v>
                </c:pt>
                <c:pt idx="5">
                  <c:v>35.69553805774278</c:v>
                </c:pt>
                <c:pt idx="6">
                  <c:v>34.645669291338585</c:v>
                </c:pt>
                <c:pt idx="7">
                  <c:v>28.083989501312335</c:v>
                </c:pt>
                <c:pt idx="8">
                  <c:v>25.984251968503937</c:v>
                </c:pt>
                <c:pt idx="9">
                  <c:v>11.811023622047244</c:v>
                </c:pt>
                <c:pt idx="10">
                  <c:v>10.498687664041995</c:v>
                </c:pt>
                <c:pt idx="11">
                  <c:v>0.26246719160104987</c:v>
                </c:pt>
                <c:pt idx="12">
                  <c:v>4.1994750656167978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76.377952755905511</c:v>
                </c:pt>
                <c:pt idx="1">
                  <c:v>38.320209973753279</c:v>
                </c:pt>
                <c:pt idx="2">
                  <c:v>33.333333333333336</c:v>
                </c:pt>
                <c:pt idx="3">
                  <c:v>49.081364829396328</c:v>
                </c:pt>
                <c:pt idx="4">
                  <c:v>79.527559055118104</c:v>
                </c:pt>
                <c:pt idx="5">
                  <c:v>40.944881889763778</c:v>
                </c:pt>
                <c:pt idx="6">
                  <c:v>46.719160104986877</c:v>
                </c:pt>
                <c:pt idx="7">
                  <c:v>81.102362204724415</c:v>
                </c:pt>
                <c:pt idx="8">
                  <c:v>80.052493438320212</c:v>
                </c:pt>
                <c:pt idx="9">
                  <c:v>53.54330708661417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23.622047244094489</c:v>
                </c:pt>
                <c:pt idx="1">
                  <c:v>61.679790026246721</c:v>
                </c:pt>
                <c:pt idx="2">
                  <c:v>66.666666666666671</c:v>
                </c:pt>
                <c:pt idx="3">
                  <c:v>50.918635170603672</c:v>
                </c:pt>
                <c:pt idx="4">
                  <c:v>20.472440944881889</c:v>
                </c:pt>
                <c:pt idx="5">
                  <c:v>59.055118110236222</c:v>
                </c:pt>
                <c:pt idx="6">
                  <c:v>53.280839895013123</c:v>
                </c:pt>
                <c:pt idx="7">
                  <c:v>18.897637795275589</c:v>
                </c:pt>
                <c:pt idx="8">
                  <c:v>19.947506561679791</c:v>
                </c:pt>
                <c:pt idx="9">
                  <c:v>46.45669291338583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8.5714285714285712</c:v>
                </c:pt>
                <c:pt idx="1">
                  <c:v>8.5714285714285712</c:v>
                </c:pt>
                <c:pt idx="2">
                  <c:v>65.714285714285708</c:v>
                </c:pt>
                <c:pt idx="3">
                  <c:v>7.6190476190476186</c:v>
                </c:pt>
                <c:pt idx="4">
                  <c:v>9.5238095238095237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72-4DB6-98C9-01D017183FE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72-4DB6-98C9-01D017183FE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72-4DB6-98C9-01D017183FE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F-4A9C-9236-42684DE23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rozpoczęłam jeszcze współżycia seksualnego</c:v>
                </c:pt>
                <c:pt idx="1">
                  <c:v>Lekarz/lekarka nie sugerował/a takiego badania</c:v>
                </c:pt>
                <c:pt idx="2">
                  <c:v>Nie uważam, że jest mi potrzebne</c:v>
                </c:pt>
                <c:pt idx="3">
                  <c:v>Obawiam się negatywnego wyniku badania</c:v>
                </c:pt>
                <c:pt idx="4">
                  <c:v>Nie czułabym się komfortowo podczas takiego badania, wstydziłabym się</c:v>
                </c:pt>
                <c:pt idx="5">
                  <c:v>Badanie nie jest dostępne w moim pakiecie medycznym</c:v>
                </c:pt>
                <c:pt idx="6">
                  <c:v>Nie wiem, gdzie takie badanie zrobić</c:v>
                </c:pt>
                <c:pt idx="7">
                  <c:v>Nie wiem, na czym polega takie badanie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33.333333333333336</c:v>
                </c:pt>
                <c:pt idx="1">
                  <c:v>33.333333333333336</c:v>
                </c:pt>
                <c:pt idx="2">
                  <c:v>22.222222222222221</c:v>
                </c:pt>
                <c:pt idx="3">
                  <c:v>11.111111111111111</c:v>
                </c:pt>
                <c:pt idx="4">
                  <c:v>11.111111111111111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ln w="28575" cap="rnd">
              <a:solidFill>
                <a:srgbClr val="00964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zachodnio-pomorskie</c:v>
                </c:pt>
              </c:strCache>
            </c:strRef>
          </c:cat>
          <c:val>
            <c:numRef>
              <c:f>Arkusz1!$B$2:$B$17</c:f>
              <c:numCache>
                <c:formatCode>###0</c:formatCode>
                <c:ptCount val="16"/>
                <c:pt idx="0">
                  <c:v>72.727272727272734</c:v>
                </c:pt>
                <c:pt idx="1">
                  <c:v>69.512195121951223</c:v>
                </c:pt>
                <c:pt idx="2">
                  <c:v>69.662921348314612</c:v>
                </c:pt>
                <c:pt idx="3">
                  <c:v>74.698795180722897</c:v>
                </c:pt>
                <c:pt idx="4">
                  <c:v>72.248803827751203</c:v>
                </c:pt>
                <c:pt idx="5">
                  <c:v>72.759856630824373</c:v>
                </c:pt>
                <c:pt idx="6">
                  <c:v>72.018348623853214</c:v>
                </c:pt>
                <c:pt idx="7">
                  <c:v>69.135802469135797</c:v>
                </c:pt>
                <c:pt idx="8">
                  <c:v>73.295454545454547</c:v>
                </c:pt>
                <c:pt idx="9">
                  <c:v>72.448979591836732</c:v>
                </c:pt>
                <c:pt idx="10">
                  <c:v>73.655913978494624</c:v>
                </c:pt>
                <c:pt idx="11">
                  <c:v>71.391076115485561</c:v>
                </c:pt>
                <c:pt idx="12">
                  <c:v>79.047619047619051</c:v>
                </c:pt>
                <c:pt idx="13">
                  <c:v>72.649572649572647</c:v>
                </c:pt>
                <c:pt idx="14">
                  <c:v>72.822299651567945</c:v>
                </c:pt>
                <c:pt idx="15">
                  <c:v>71.755725190839698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3B-4404-A8CF-1F166808CB6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zachodnio-pomorskie</c:v>
                </c:pt>
              </c:strCache>
            </c:strRef>
          </c:cat>
          <c:val>
            <c:numRef>
              <c:f>Arkusz1!$C$2:$C$17</c:f>
              <c:numCache>
                <c:formatCode>###0</c:formatCode>
                <c:ptCount val="16"/>
                <c:pt idx="0">
                  <c:v>12.121212121212121</c:v>
                </c:pt>
                <c:pt idx="1">
                  <c:v>22.560975609756099</c:v>
                </c:pt>
                <c:pt idx="2">
                  <c:v>12.359550561797754</c:v>
                </c:pt>
                <c:pt idx="3">
                  <c:v>15.662650602409638</c:v>
                </c:pt>
                <c:pt idx="4">
                  <c:v>16.746411483253588</c:v>
                </c:pt>
                <c:pt idx="5">
                  <c:v>15.053763440860216</c:v>
                </c:pt>
                <c:pt idx="6">
                  <c:v>13.761467889908257</c:v>
                </c:pt>
                <c:pt idx="7">
                  <c:v>18.518518518518519</c:v>
                </c:pt>
                <c:pt idx="8">
                  <c:v>14.204545454545455</c:v>
                </c:pt>
                <c:pt idx="9">
                  <c:v>13.26530612244898</c:v>
                </c:pt>
                <c:pt idx="10">
                  <c:v>17.204301075268816</c:v>
                </c:pt>
                <c:pt idx="11">
                  <c:v>13.385826771653543</c:v>
                </c:pt>
                <c:pt idx="12">
                  <c:v>11.428571428571429</c:v>
                </c:pt>
                <c:pt idx="13">
                  <c:v>15.384615384615385</c:v>
                </c:pt>
                <c:pt idx="14">
                  <c:v>14.634146341463415</c:v>
                </c:pt>
                <c:pt idx="15">
                  <c:v>16.793893129770993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3B-4404-A8CF-1F166808CB6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ln w="28575" cap="rnd">
              <a:solidFill>
                <a:srgbClr val="CC0001"/>
              </a:solidFill>
              <a:round/>
            </a:ln>
            <a:effectLst/>
          </c:spPr>
          <c:marker>
            <c:symbol val="none"/>
          </c:marker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zachodnio-pomorskie</c:v>
                </c:pt>
              </c:strCache>
            </c:strRef>
          </c:cat>
          <c:val>
            <c:numRef>
              <c:f>Arkusz1!$D$2:$D$17</c:f>
              <c:numCache>
                <c:formatCode>###0</c:formatCode>
                <c:ptCount val="16"/>
                <c:pt idx="0">
                  <c:v>15.151515151515152</c:v>
                </c:pt>
                <c:pt idx="1">
                  <c:v>7.9268292682926829</c:v>
                </c:pt>
                <c:pt idx="2">
                  <c:v>17.977528089887642</c:v>
                </c:pt>
                <c:pt idx="3">
                  <c:v>9.6385542168674707</c:v>
                </c:pt>
                <c:pt idx="4">
                  <c:v>11.004784688995215</c:v>
                </c:pt>
                <c:pt idx="5">
                  <c:v>12.186379928315413</c:v>
                </c:pt>
                <c:pt idx="6">
                  <c:v>14.220183486238533</c:v>
                </c:pt>
                <c:pt idx="7">
                  <c:v>12.345679012345679</c:v>
                </c:pt>
                <c:pt idx="8">
                  <c:v>12.5</c:v>
                </c:pt>
                <c:pt idx="9">
                  <c:v>14.285714285714286</c:v>
                </c:pt>
                <c:pt idx="10">
                  <c:v>9.1397849462365599</c:v>
                </c:pt>
                <c:pt idx="11">
                  <c:v>15.223097112860893</c:v>
                </c:pt>
                <c:pt idx="12">
                  <c:v>9.5238095238095237</c:v>
                </c:pt>
                <c:pt idx="13">
                  <c:v>11.965811965811966</c:v>
                </c:pt>
                <c:pt idx="14">
                  <c:v>12.543554006968641</c:v>
                </c:pt>
                <c:pt idx="15">
                  <c:v>11.450381679389313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3B-4404-A8CF-1F166808C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1429264"/>
        <c:axId val="1288098432"/>
      </c:lineChart>
      <c:catAx>
        <c:axId val="67142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pl-PL"/>
          </a:p>
        </c:txPr>
        <c:crossAx val="1288098432"/>
        <c:crosses val="autoZero"/>
        <c:auto val="1"/>
        <c:lblAlgn val="ctr"/>
        <c:lblOffset val="100"/>
        <c:noMultiLvlLbl val="0"/>
      </c:catAx>
      <c:valAx>
        <c:axId val="128809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pl-PL"/>
          </a:p>
        </c:txPr>
        <c:crossAx val="67142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79.047619047619051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11.428571428571429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9.5238095238095237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49-4EDC-BC29-FDECAB591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Regularne badania profilaktyczne</c:v>
                </c:pt>
                <c:pt idx="3">
                  <c:v>Unikanie palenia tytoniu</c:v>
                </c:pt>
                <c:pt idx="4">
                  <c:v>Wybieranie bielizny z naturalnych, przewiewnych materiałów np. bawełny</c:v>
                </c:pt>
                <c:pt idx="5">
                  <c:v>Brak kontaktów seksualnych bez zabezpieczenia w postaci prezerwatywy</c:v>
                </c:pt>
                <c:pt idx="6">
                  <c:v>Unikanie spożycia alkoholu</c:v>
                </c:pt>
                <c:pt idx="7">
                  <c:v>Rozmowa z partnerem / partnerką seksualnym na temat jego profilaktyki zdrowotnej</c:v>
                </c:pt>
                <c:pt idx="8">
                  <c:v>Zdrowa dieta bogata w witaminę A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76.19047619047619</c:v>
                </c:pt>
                <c:pt idx="1">
                  <c:v>69.523809523809518</c:v>
                </c:pt>
                <c:pt idx="2">
                  <c:v>57.142857142857146</c:v>
                </c:pt>
                <c:pt idx="3">
                  <c:v>53.333333333333336</c:v>
                </c:pt>
                <c:pt idx="4">
                  <c:v>42.857142857142854</c:v>
                </c:pt>
                <c:pt idx="5">
                  <c:v>40</c:v>
                </c:pt>
                <c:pt idx="6">
                  <c:v>33.333333333333336</c:v>
                </c:pt>
                <c:pt idx="7">
                  <c:v>25.714285714285715</c:v>
                </c:pt>
                <c:pt idx="8">
                  <c:v>22.857142857142858</c:v>
                </c:pt>
                <c:pt idx="9">
                  <c:v>14.285714285714286</c:v>
                </c:pt>
                <c:pt idx="10">
                  <c:v>7.6190476190476186</c:v>
                </c:pt>
                <c:pt idx="11">
                  <c:v>0</c:v>
                </c:pt>
                <c:pt idx="12">
                  <c:v>1.9047619047619047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79.047619047619051</c:v>
                </c:pt>
                <c:pt idx="1">
                  <c:v>42.857142857142854</c:v>
                </c:pt>
                <c:pt idx="2">
                  <c:v>30.476190476190474</c:v>
                </c:pt>
                <c:pt idx="3">
                  <c:v>52.38095238095238</c:v>
                </c:pt>
                <c:pt idx="4">
                  <c:v>85.714285714285708</c:v>
                </c:pt>
                <c:pt idx="5">
                  <c:v>38.095238095238095</c:v>
                </c:pt>
                <c:pt idx="6">
                  <c:v>62.857142857142854</c:v>
                </c:pt>
                <c:pt idx="7">
                  <c:v>90.476190476190482</c:v>
                </c:pt>
                <c:pt idx="8">
                  <c:v>86.666666666666671</c:v>
                </c:pt>
                <c:pt idx="9">
                  <c:v>48.571428571428569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20.952380952380953</c:v>
                </c:pt>
                <c:pt idx="1">
                  <c:v>57.142857142857146</c:v>
                </c:pt>
                <c:pt idx="2">
                  <c:v>69.523809523809518</c:v>
                </c:pt>
                <c:pt idx="3">
                  <c:v>47.61904761904762</c:v>
                </c:pt>
                <c:pt idx="4">
                  <c:v>14.285714285714286</c:v>
                </c:pt>
                <c:pt idx="5">
                  <c:v>61.904761904761905</c:v>
                </c:pt>
                <c:pt idx="6">
                  <c:v>37.142857142857146</c:v>
                </c:pt>
                <c:pt idx="7">
                  <c:v>9.5238095238095237</c:v>
                </c:pt>
                <c:pt idx="8">
                  <c:v>13.333333333333334</c:v>
                </c:pt>
                <c:pt idx="9">
                  <c:v>51.428571428571431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5.982905982905983</c:v>
                </c:pt>
                <c:pt idx="1">
                  <c:v>10.256410256410257</c:v>
                </c:pt>
                <c:pt idx="2">
                  <c:v>57.264957264957268</c:v>
                </c:pt>
                <c:pt idx="3">
                  <c:v>11.111111111111111</c:v>
                </c:pt>
                <c:pt idx="4">
                  <c:v>15.384615384615385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DB-4899-8DFE-32A7DFAAD34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DB-4899-8DFE-32A7DFAAD34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DB-4899-8DFE-32A7DFAAD34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DB-4899-8DFE-32A7DFAAD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uważam, że jest mi potrzebne</c:v>
                </c:pt>
                <c:pt idx="1">
                  <c:v>Nie wiem, na czym polega takie badanie</c:v>
                </c:pt>
                <c:pt idx="2">
                  <c:v>Badanie nie jest dostępne w moim pakiecie medycznym</c:v>
                </c:pt>
                <c:pt idx="3">
                  <c:v>Nie czułabym się komfortowo podczas takiego badania, wstydziłabym się</c:v>
                </c:pt>
                <c:pt idx="4">
                  <c:v>Nie wiem, gdzie takie badanie zrobić</c:v>
                </c:pt>
                <c:pt idx="5">
                  <c:v>Nie rozpoczęłam jeszcze współżycia seksualnego</c:v>
                </c:pt>
                <c:pt idx="6">
                  <c:v>Lekarz/lekarka nie sugerował/a takiego badania</c:v>
                </c:pt>
                <c:pt idx="7">
                  <c:v>Obawiam się negatywnego wyniku badania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42.857142857142854</c:v>
                </c:pt>
                <c:pt idx="1">
                  <c:v>42.857142857142854</c:v>
                </c:pt>
                <c:pt idx="2">
                  <c:v>28.571428571428573</c:v>
                </c:pt>
                <c:pt idx="3">
                  <c:v>14.285714285714286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14.285714285714286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72.649572649572647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15.384615384615385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11.965811965811966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61-451D-A704-2E786846C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Regularne badania profilaktyczne</c:v>
                </c:pt>
                <c:pt idx="2">
                  <c:v>Obserwacja swoje ciała, regularne samobadanie</c:v>
                </c:pt>
                <c:pt idx="3">
                  <c:v>Unikanie palenia tytoniu</c:v>
                </c:pt>
                <c:pt idx="4">
                  <c:v>Wybieranie bielizny z naturalnych, przewiewnych materiałów np. bawełny</c:v>
                </c:pt>
                <c:pt idx="5">
                  <c:v>Unikanie spożycia alkoholu</c:v>
                </c:pt>
                <c:pt idx="6">
                  <c:v>Zdrowa dieta bogata w witaminę A</c:v>
                </c:pt>
                <c:pt idx="7">
                  <c:v>Rozmowa z partnerem / partnerką seksualnym na temat jego profilaktyki zdrowotnej</c:v>
                </c:pt>
                <c:pt idx="8">
                  <c:v>Brak kontaktów seksualnych bez zabezpieczenia w postaci prezerwatywy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64.957264957264954</c:v>
                </c:pt>
                <c:pt idx="1">
                  <c:v>60.683760683760681</c:v>
                </c:pt>
                <c:pt idx="2">
                  <c:v>58.119658119658119</c:v>
                </c:pt>
                <c:pt idx="3">
                  <c:v>47.863247863247864</c:v>
                </c:pt>
                <c:pt idx="4">
                  <c:v>47.008547008547012</c:v>
                </c:pt>
                <c:pt idx="5">
                  <c:v>37.606837606837608</c:v>
                </c:pt>
                <c:pt idx="6">
                  <c:v>36.752136752136749</c:v>
                </c:pt>
                <c:pt idx="7">
                  <c:v>26.495726495726494</c:v>
                </c:pt>
                <c:pt idx="8">
                  <c:v>25.641025641025642</c:v>
                </c:pt>
                <c:pt idx="9">
                  <c:v>12.820512820512821</c:v>
                </c:pt>
                <c:pt idx="10">
                  <c:v>10.256410256410257</c:v>
                </c:pt>
                <c:pt idx="11">
                  <c:v>0</c:v>
                </c:pt>
                <c:pt idx="12">
                  <c:v>5.982905982905983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75.213675213675216</c:v>
                </c:pt>
                <c:pt idx="1">
                  <c:v>36.752136752136749</c:v>
                </c:pt>
                <c:pt idx="2">
                  <c:v>33.333333333333336</c:v>
                </c:pt>
                <c:pt idx="3">
                  <c:v>47.008547008547012</c:v>
                </c:pt>
                <c:pt idx="4">
                  <c:v>81.196581196581192</c:v>
                </c:pt>
                <c:pt idx="5">
                  <c:v>41.025641025641029</c:v>
                </c:pt>
                <c:pt idx="6">
                  <c:v>38.46153846153846</c:v>
                </c:pt>
                <c:pt idx="7">
                  <c:v>85.470085470085465</c:v>
                </c:pt>
                <c:pt idx="8">
                  <c:v>83.760683760683762</c:v>
                </c:pt>
                <c:pt idx="9">
                  <c:v>49.572649572649574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24.786324786324787</c:v>
                </c:pt>
                <c:pt idx="1">
                  <c:v>63.247863247863251</c:v>
                </c:pt>
                <c:pt idx="2">
                  <c:v>66.666666666666671</c:v>
                </c:pt>
                <c:pt idx="3">
                  <c:v>52.991452991452988</c:v>
                </c:pt>
                <c:pt idx="4">
                  <c:v>18.803418803418804</c:v>
                </c:pt>
                <c:pt idx="5">
                  <c:v>58.974358974358971</c:v>
                </c:pt>
                <c:pt idx="6">
                  <c:v>61.53846153846154</c:v>
                </c:pt>
                <c:pt idx="7">
                  <c:v>14.52991452991453</c:v>
                </c:pt>
                <c:pt idx="8">
                  <c:v>16.239316239316238</c:v>
                </c:pt>
                <c:pt idx="9">
                  <c:v>50.427350427350426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12.543554006968641</c:v>
                </c:pt>
                <c:pt idx="1">
                  <c:v>12.195121951219512</c:v>
                </c:pt>
                <c:pt idx="2">
                  <c:v>56.445993031358888</c:v>
                </c:pt>
                <c:pt idx="3">
                  <c:v>11.498257839721255</c:v>
                </c:pt>
                <c:pt idx="4">
                  <c:v>7.3170731707317076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uważam, że jest mi potrzebne</c:v>
                </c:pt>
                <c:pt idx="1">
                  <c:v>Lekarz/lekarka nie sugerował/a takiego badania</c:v>
                </c:pt>
                <c:pt idx="2">
                  <c:v>Nie rozpoczęłam jeszcze współżycia seksualnego</c:v>
                </c:pt>
                <c:pt idx="3">
                  <c:v>Nie czułabym się komfortowo podczas takiego badania, wstydziłabym się</c:v>
                </c:pt>
                <c:pt idx="4">
                  <c:v>Badanie nie jest dostępne w moim pakiecie medycznym</c:v>
                </c:pt>
                <c:pt idx="5">
                  <c:v>Nie wiem, na czym polega takie badanie</c:v>
                </c:pt>
                <c:pt idx="6">
                  <c:v>Nie wiem, gdzie takie badanie zrobić</c:v>
                </c:pt>
                <c:pt idx="7">
                  <c:v>Obawiam się negatywnego wyniku badania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25</c:v>
                </c:pt>
                <c:pt idx="1">
                  <c:v>25</c:v>
                </c:pt>
                <c:pt idx="2">
                  <c:v>22.222222222222221</c:v>
                </c:pt>
                <c:pt idx="3">
                  <c:v>22.222222222222221</c:v>
                </c:pt>
                <c:pt idx="4">
                  <c:v>16.666666666666668</c:v>
                </c:pt>
                <c:pt idx="5">
                  <c:v>16.666666666666668</c:v>
                </c:pt>
                <c:pt idx="6">
                  <c:v>13.888888888888889</c:v>
                </c:pt>
                <c:pt idx="7">
                  <c:v>11.111111111111111</c:v>
                </c:pt>
                <c:pt idx="8">
                  <c:v>2.7777777777777777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13.852813852813853</c:v>
                </c:pt>
                <c:pt idx="1">
                  <c:v>11</c:v>
                </c:pt>
                <c:pt idx="2">
                  <c:v>51</c:v>
                </c:pt>
                <c:pt idx="3">
                  <c:v>14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72.822299651567945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14.634146341463415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12.543554006968641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A6-436A-AD22-98E781285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Unikanie palenia tytoniu</c:v>
                </c:pt>
                <c:pt idx="3">
                  <c:v>Regularne badania profilaktyczne</c:v>
                </c:pt>
                <c:pt idx="4">
                  <c:v>Wybieranie bielizny z naturalnych, przewiewnych materiałów np. bawełny</c:v>
                </c:pt>
                <c:pt idx="5">
                  <c:v>Unikanie spożycia alkoholu</c:v>
                </c:pt>
                <c:pt idx="6">
                  <c:v>Brak kontaktów seksualnych bez zabezpieczenia w postaci prezerwatywy</c:v>
                </c:pt>
                <c:pt idx="7">
                  <c:v>Rozmowa z partnerem / partnerką seksualnym na temat jego profilaktyki zdrowotnej</c:v>
                </c:pt>
                <c:pt idx="8">
                  <c:v>Zdrowa dieta bogata w witaminę A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69</c:v>
                </c:pt>
                <c:pt idx="1">
                  <c:v>59</c:v>
                </c:pt>
                <c:pt idx="2">
                  <c:v>51</c:v>
                </c:pt>
                <c:pt idx="3">
                  <c:v>50</c:v>
                </c:pt>
                <c:pt idx="4">
                  <c:v>38</c:v>
                </c:pt>
                <c:pt idx="5">
                  <c:v>33</c:v>
                </c:pt>
                <c:pt idx="6">
                  <c:v>31</c:v>
                </c:pt>
                <c:pt idx="7">
                  <c:v>28</c:v>
                </c:pt>
                <c:pt idx="8">
                  <c:v>24</c:v>
                </c:pt>
                <c:pt idx="9">
                  <c:v>16</c:v>
                </c:pt>
                <c:pt idx="10">
                  <c:v>10</c:v>
                </c:pt>
                <c:pt idx="11">
                  <c:v>0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67.247386759581886</c:v>
                </c:pt>
                <c:pt idx="1">
                  <c:v>39.024390243902438</c:v>
                </c:pt>
                <c:pt idx="2">
                  <c:v>29.26829268292683</c:v>
                </c:pt>
                <c:pt idx="3">
                  <c:v>45.644599303135891</c:v>
                </c:pt>
                <c:pt idx="4">
                  <c:v>80.487804878048777</c:v>
                </c:pt>
                <c:pt idx="5">
                  <c:v>35.540069686411151</c:v>
                </c:pt>
                <c:pt idx="6">
                  <c:v>47.386759581881535</c:v>
                </c:pt>
                <c:pt idx="7">
                  <c:v>85.365853658536579</c:v>
                </c:pt>
                <c:pt idx="8">
                  <c:v>80.836236933797906</c:v>
                </c:pt>
                <c:pt idx="9">
                  <c:v>48.780487804878049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32.752613240418121</c:v>
                </c:pt>
                <c:pt idx="1">
                  <c:v>60.975609756097562</c:v>
                </c:pt>
                <c:pt idx="2">
                  <c:v>70.731707317073173</c:v>
                </c:pt>
                <c:pt idx="3">
                  <c:v>54.355400696864109</c:v>
                </c:pt>
                <c:pt idx="4">
                  <c:v>19.512195121951219</c:v>
                </c:pt>
                <c:pt idx="5">
                  <c:v>64.459930313588856</c:v>
                </c:pt>
                <c:pt idx="6">
                  <c:v>52.613240418118465</c:v>
                </c:pt>
                <c:pt idx="7">
                  <c:v>14.634146341463415</c:v>
                </c:pt>
                <c:pt idx="8">
                  <c:v>19.16376306620209</c:v>
                </c:pt>
                <c:pt idx="9">
                  <c:v>51.219512195121951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92967868507485"/>
          <c:y val="4.8897887319364966E-2"/>
          <c:w val="0.48075538205142487"/>
          <c:h val="0.697782250985991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CC00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F-431A-B2B5-C2FDEAFAD832}"/>
              </c:ext>
            </c:extLst>
          </c:dPt>
          <c:dPt>
            <c:idx val="1"/>
            <c:bubble3D val="0"/>
            <c:spPr>
              <a:solidFill>
                <a:srgbClr val="0096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F-431A-B2B5-C2FDEAFAD8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CF-431A-B2B5-C2FDEAFAD83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CF-431A-B2B5-C2FDEAFAD8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CF-431A-B2B5-C2FDEAFAD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Nie wykonuję takiego badania</c:v>
                </c:pt>
                <c:pt idx="1">
                  <c:v>Raz na kilka miesięcy</c:v>
                </c:pt>
                <c:pt idx="2">
                  <c:v>Raz na rok-dwa lata</c:v>
                </c:pt>
                <c:pt idx="3">
                  <c:v>Rzadziej niż raz na dwa-trzy lata</c:v>
                </c:pt>
                <c:pt idx="4">
                  <c:v>Doraźnie, w razie potrzeby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9.9236641221374047</c:v>
                </c:pt>
                <c:pt idx="1">
                  <c:v>7.6335877862595423</c:v>
                </c:pt>
                <c:pt idx="2">
                  <c:v>55.725190839694655</c:v>
                </c:pt>
                <c:pt idx="3">
                  <c:v>19.847328244274809</c:v>
                </c:pt>
                <c:pt idx="4">
                  <c:v>6.8702290076335881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31A-B2B5-C2FDEAFAD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F3-4C28-A2C3-E83E738A728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F3-4C28-A2C3-E83E738A728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F3-4C28-A2C3-E83E738A7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Lekarz/lekarka nie sugerował/a takiego badania</c:v>
                </c:pt>
                <c:pt idx="1">
                  <c:v>Nie uważam, że jest mi potrzebne</c:v>
                </c:pt>
                <c:pt idx="2">
                  <c:v>Nie czułabym się komfortowo podczas takiego badania, wstydziłabym się</c:v>
                </c:pt>
                <c:pt idx="3">
                  <c:v>Nie rozpoczęłam jeszcze współżycia seksualnego</c:v>
                </c:pt>
                <c:pt idx="4">
                  <c:v>Nie wiem, na czym polega takie badanie</c:v>
                </c:pt>
                <c:pt idx="5">
                  <c:v>Badanie nie jest dostępne w moim pakiecie medycznym</c:v>
                </c:pt>
                <c:pt idx="6">
                  <c:v>Nie wiem, gdzie takie badanie zrobić</c:v>
                </c:pt>
                <c:pt idx="7">
                  <c:v>Obawiam się negatywnego wyniku badania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###0</c:formatCode>
                <c:ptCount val="9"/>
                <c:pt idx="0">
                  <c:v>38.46153846153846</c:v>
                </c:pt>
                <c:pt idx="1">
                  <c:v>30.76923076923077</c:v>
                </c:pt>
                <c:pt idx="2">
                  <c:v>30.76923076923077</c:v>
                </c:pt>
                <c:pt idx="3">
                  <c:v>23.076923076923077</c:v>
                </c:pt>
                <c:pt idx="4">
                  <c:v>7.6923076923076925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7.6923076923076925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###0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886319827367136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71.755725190839698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1-404F-A0FA-4C3A682811F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wiem / trudnio powiedzieć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16.793893129770993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1-404F-A0FA-4C3A682811F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11.450381679389313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1-404F-A0FA-4C3A68281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2266527"/>
        <c:axId val="154687055"/>
      </c:barChart>
      <c:catAx>
        <c:axId val="2142266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687055"/>
        <c:crosses val="autoZero"/>
        <c:auto val="1"/>
        <c:lblAlgn val="ctr"/>
        <c:lblOffset val="100"/>
        <c:noMultiLvlLbl val="0"/>
      </c:catAx>
      <c:valAx>
        <c:axId val="15468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4226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7124704416138E-2"/>
          <c:y val="0.6762593058587747"/>
          <c:w val="0.89999996918192493"/>
          <c:h val="0.32374069414122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07487072565567E-2"/>
          <c:y val="3.8631052159173972E-2"/>
          <c:w val="0.81012352844035573"/>
          <c:h val="0.934624373269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C00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C1-4DF3-BEA1-00725FD861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Unikanie przygodnych kontaktów seksualnych</c:v>
                </c:pt>
                <c:pt idx="1">
                  <c:v>Obserwacja swoje ciała, regularne samobadanie</c:v>
                </c:pt>
                <c:pt idx="2">
                  <c:v>Unikanie palenia tytoniu</c:v>
                </c:pt>
                <c:pt idx="3">
                  <c:v>Regularne badania profilaktyczne</c:v>
                </c:pt>
                <c:pt idx="4">
                  <c:v>Wybieranie bielizny z naturalnych, przewiewnych materiałów np. bawełny</c:v>
                </c:pt>
                <c:pt idx="5">
                  <c:v>Unikanie spożycia alkoholu</c:v>
                </c:pt>
                <c:pt idx="6">
                  <c:v>Brak kontaktów seksualnych bez zabezpieczenia w postaci prezerwatywy</c:v>
                </c:pt>
                <c:pt idx="7">
                  <c:v>Rozmowa z partnerem / partnerką seksualnym na temat jego profilaktyki zdrowotnej</c:v>
                </c:pt>
                <c:pt idx="8">
                  <c:v>Zdrowa dieta bogata w witaminę A</c:v>
                </c:pt>
                <c:pt idx="9">
                  <c:v>Szczepienie przeciwko wirusowi HPV</c:v>
                </c:pt>
                <c:pt idx="10">
                  <c:v>Badania genetyczne</c:v>
                </c:pt>
                <c:pt idx="11">
                  <c:v>Inne, jakie?</c:v>
                </c:pt>
                <c:pt idx="12">
                  <c:v>Żadne</c:v>
                </c:pt>
              </c:strCache>
            </c:strRef>
          </c:cat>
          <c:val>
            <c:numRef>
              <c:f>Arkusz1!$B$2:$B$14</c:f>
              <c:numCache>
                <c:formatCode>###0</c:formatCode>
                <c:ptCount val="13"/>
                <c:pt idx="0">
                  <c:v>68.702290076335885</c:v>
                </c:pt>
                <c:pt idx="1">
                  <c:v>65.648854961832058</c:v>
                </c:pt>
                <c:pt idx="2">
                  <c:v>56.488549618320612</c:v>
                </c:pt>
                <c:pt idx="3">
                  <c:v>52.671755725190842</c:v>
                </c:pt>
                <c:pt idx="4">
                  <c:v>38.167938931297712</c:v>
                </c:pt>
                <c:pt idx="5">
                  <c:v>31.297709923664122</c:v>
                </c:pt>
                <c:pt idx="6">
                  <c:v>29.007633587786259</c:v>
                </c:pt>
                <c:pt idx="7">
                  <c:v>26.717557251908396</c:v>
                </c:pt>
                <c:pt idx="8">
                  <c:v>23.664122137404579</c:v>
                </c:pt>
                <c:pt idx="9">
                  <c:v>16.793893129770993</c:v>
                </c:pt>
                <c:pt idx="10">
                  <c:v>6.8702290076335881</c:v>
                </c:pt>
                <c:pt idx="11">
                  <c:v>0.76335877862595425</c:v>
                </c:pt>
                <c:pt idx="12">
                  <c:v>4.5801526717557248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C-4369-B470-3C09E33D3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###0" sourceLinked="1"/>
        <c:majorTickMark val="out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Prawdziwe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Arkusz1!$B$2:$B$11</c:f>
              <c:numCache>
                <c:formatCode>###0</c:formatCode>
                <c:ptCount val="10"/>
                <c:pt idx="0">
                  <c:v>70.229007633587784</c:v>
                </c:pt>
                <c:pt idx="1">
                  <c:v>37.404580152671755</c:v>
                </c:pt>
                <c:pt idx="2">
                  <c:v>34.351145038167942</c:v>
                </c:pt>
                <c:pt idx="3">
                  <c:v>46.564885496183209</c:v>
                </c:pt>
                <c:pt idx="4">
                  <c:v>85.496183206106863</c:v>
                </c:pt>
                <c:pt idx="5">
                  <c:v>36.641221374045799</c:v>
                </c:pt>
                <c:pt idx="6">
                  <c:v>47.328244274809158</c:v>
                </c:pt>
                <c:pt idx="7">
                  <c:v>88.549618320610691</c:v>
                </c:pt>
                <c:pt idx="8">
                  <c:v>77.099236641221367</c:v>
                </c:pt>
                <c:pt idx="9">
                  <c:v>55.725190839694655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7-4CA4-947C-2FD35213CB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Nieprawdziwe</c:v>
                </c:pt>
              </c:strCache>
            </c:strRef>
          </c:tx>
          <c:spPr>
            <a:solidFill>
              <a:srgbClr val="FF3F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HPV to inaczej wirus brodawczaka ludzkiego</c:v>
                </c:pt>
                <c:pt idx="1">
                  <c:v>Obecność wirusa jest równoznaczne z pojawieniem się raka szyjki macicy</c:v>
                </c:pt>
                <c:pt idx="2">
                  <c:v>Nosicielami wirusa mogą być tylko kobiety</c:v>
                </c:pt>
                <c:pt idx="3">
                  <c:v>Wirus ten może mieć związek z występowaniem rzadkich nowotworów takich jak: nowotwór odbytu czy języka</c:v>
                </c:pt>
                <c:pt idx="4">
                  <c:v>Wirus może przetrwać w ludzkim organizmie nawet kilkanaście lat nie dając żadnych objawów</c:v>
                </c:pt>
                <c:pt idx="5">
                  <c:v>W większości przypadków organizm jest w stanie sam zwalczyć wirusa HPV</c:v>
                </c:pt>
                <c:pt idx="6">
                  <c:v>Zmiany wywołane wirusem HPV można leczyć tylko chirurgicznie (operacyjnie) lub radiologicznie (chemioterapia)</c:v>
                </c:pt>
                <c:pt idx="7">
                  <c:v>W niektórych przypadkach warto poprzeć badanie cytologiczne następnymi testami diagnostycznymi</c:v>
                </c:pt>
                <c:pt idx="8">
                  <c:v>Badanie cytologiczne jest najlepszym pierwszym krokiem w diagnozie HPV </c:v>
                </c:pt>
                <c:pt idx="9">
                  <c:v>Uważam, że jestem w niskiej grupie zagrożenia wirusem HPV </c:v>
                </c:pt>
              </c:strCache>
            </c:strRef>
          </c:cat>
          <c:val>
            <c:numRef>
              <c:f>Arkusz1!$C$2:$C$11</c:f>
              <c:numCache>
                <c:formatCode>###0</c:formatCode>
                <c:ptCount val="10"/>
                <c:pt idx="0">
                  <c:v>29.770992366412212</c:v>
                </c:pt>
                <c:pt idx="1">
                  <c:v>62.595419847328245</c:v>
                </c:pt>
                <c:pt idx="2">
                  <c:v>65.648854961832058</c:v>
                </c:pt>
                <c:pt idx="3">
                  <c:v>53.435114503816791</c:v>
                </c:pt>
                <c:pt idx="4">
                  <c:v>14.503816793893129</c:v>
                </c:pt>
                <c:pt idx="5">
                  <c:v>63.358778625954201</c:v>
                </c:pt>
                <c:pt idx="6">
                  <c:v>52.671755725190842</c:v>
                </c:pt>
                <c:pt idx="7">
                  <c:v>11.450381679389313</c:v>
                </c:pt>
                <c:pt idx="8">
                  <c:v>22.900763358778626</c:v>
                </c:pt>
                <c:pt idx="9">
                  <c:v>44.274809160305345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7-4CA4-947C-2FD35213C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1067679"/>
        <c:axId val="152710335"/>
      </c:barChart>
      <c:catAx>
        <c:axId val="213106767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710335"/>
        <c:crosses val="autoZero"/>
        <c:auto val="1"/>
        <c:lblAlgn val="ctr"/>
        <c:lblOffset val="100"/>
        <c:noMultiLvlLbl val="0"/>
      </c:catAx>
      <c:valAx>
        <c:axId val="15271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106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20903981481535"/>
          <c:w val="1"/>
          <c:h val="5.174059252737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36986301369864E-2"/>
          <c:y val="0.106280274092034"/>
          <c:w val="0.9397260273972603"/>
          <c:h val="0.59938194635166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0</c:formatCode>
                <c:ptCount val="1"/>
                <c:pt idx="0">
                  <c:v>20.973901973265438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7-4D9B-9F3B-482CAE332DA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0</c:formatCode>
                <c:ptCount val="1"/>
                <c:pt idx="0">
                  <c:v>36.728198599618075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B7-4D9B-9F3B-482CAE332DA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0</c:formatCode>
                <c:ptCount val="1"/>
                <c:pt idx="0">
                  <c:v>20.528325907065565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B7-4D9B-9F3B-482CAE332DA5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45-59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0</c:formatCode>
                <c:ptCount val="1"/>
                <c:pt idx="0">
                  <c:v>15.340547422024189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B7-4D9B-9F3B-482CAE332DA5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0</c:formatCode>
                <c:ptCount val="1"/>
                <c:pt idx="0">
                  <c:v>6.4290260980267337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B7-4D9B-9F3B-482CAE332D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9409503"/>
        <c:axId val="2143685151"/>
      </c:barChart>
      <c:catAx>
        <c:axId val="1594095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3685151"/>
        <c:crosses val="autoZero"/>
        <c:auto val="1"/>
        <c:lblAlgn val="ctr"/>
        <c:lblOffset val="100"/>
        <c:noMultiLvlLbl val="0"/>
      </c:catAx>
      <c:valAx>
        <c:axId val="214368515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940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8396073778449"/>
          <c:y val="0.57277536062639178"/>
          <c:w val="0.76566294644273414"/>
          <c:h val="0.19771934856354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poniżej 20 tys. mieszkańców</c:v>
                </c:pt>
                <c:pt idx="2">
                  <c:v>Miasto 20-100 tys. mieszkańców</c:v>
                </c:pt>
                <c:pt idx="3">
                  <c:v>Miasto 100-500 tys. mieszkańców</c:v>
                </c:pt>
                <c:pt idx="4">
                  <c:v>Miasto powyżej 500 tys. mieszkańców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26</c:v>
                </c:pt>
                <c:pt idx="1">
                  <c:v>11</c:v>
                </c:pt>
                <c:pt idx="2">
                  <c:v>22</c:v>
                </c:pt>
                <c:pt idx="3">
                  <c:v>26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9-4198-A9A9-DFB8CC4514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34709455"/>
        <c:axId val="152721567"/>
      </c:barChart>
      <c:catAx>
        <c:axId val="21347094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pl-PL"/>
          </a:p>
        </c:txPr>
        <c:crossAx val="152721567"/>
        <c:crosses val="autoZero"/>
        <c:auto val="1"/>
        <c:lblAlgn val="ctr"/>
        <c:lblOffset val="100"/>
        <c:noMultiLvlLbl val="0"/>
      </c:catAx>
      <c:valAx>
        <c:axId val="152721567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213470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6D6E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F-4A9C-9236-42684DE23C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Nie uważam, że jest mi potrzebne</c:v>
                </c:pt>
                <c:pt idx="1">
                  <c:v>Lekarz/lekarka nie sugerował/a takiego badania</c:v>
                </c:pt>
                <c:pt idx="2">
                  <c:v>Nie rozpoczęłam jeszcze współżycia seksualnego</c:v>
                </c:pt>
                <c:pt idx="3">
                  <c:v>Nie czułabym się komfortowo podczas takiego badania, wstydziłabym się</c:v>
                </c:pt>
                <c:pt idx="4">
                  <c:v>Nie wiem, gdzie takie badanie zrobić</c:v>
                </c:pt>
                <c:pt idx="5">
                  <c:v>Obawiam się negatywnego wyniku badania</c:v>
                </c:pt>
                <c:pt idx="6">
                  <c:v>Nie wiem, na czym polega takie badanie</c:v>
                </c:pt>
                <c:pt idx="7">
                  <c:v>Badanie nie jest dostępne w moim pakiecie medycznym</c:v>
                </c:pt>
                <c:pt idx="8">
                  <c:v>Inne, jakie?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31</c:v>
                </c:pt>
                <c:pt idx="1">
                  <c:v>25</c:v>
                </c:pt>
                <c:pt idx="2">
                  <c:v>13</c:v>
                </c:pt>
                <c:pt idx="3" formatCode="###0">
                  <c:v>9.375</c:v>
                </c:pt>
                <c:pt idx="4" formatCode="###0">
                  <c:v>9.375</c:v>
                </c:pt>
                <c:pt idx="5" formatCode="###0">
                  <c:v>9.375</c:v>
                </c:pt>
                <c:pt idx="6" formatCode="###0">
                  <c:v>6.25</c:v>
                </c:pt>
                <c:pt idx="7" formatCode="###0">
                  <c:v>6.25</c:v>
                </c:pt>
                <c:pt idx="8" formatCode="###0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F-4A9C-9236-42684DE23C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4383536"/>
        <c:axId val="1669927712"/>
      </c:barChart>
      <c:catAx>
        <c:axId val="203438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69927712"/>
        <c:crosses val="autoZero"/>
        <c:auto val="1"/>
        <c:lblAlgn val="ctr"/>
        <c:lblOffset val="100"/>
        <c:noMultiLvlLbl val="0"/>
      </c:catAx>
      <c:valAx>
        <c:axId val="1669927712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20343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36986301369864E-2"/>
          <c:y val="0.106280274092034"/>
          <c:w val="0.9397260273972603"/>
          <c:h val="0.59938194635166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Podstawowe/gimnazjalne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B-4688-8B5C-1049DBA5E49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Zasadnicze zawodowe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B-4688-8B5C-1049DBA5E49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Średnie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2B-4688-8B5C-1049DBA5E491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Wyższe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2B-4688-8B5C-1049DBA5E4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9409503"/>
        <c:axId val="2143685151"/>
      </c:barChart>
      <c:catAx>
        <c:axId val="1594095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3685151"/>
        <c:crosses val="autoZero"/>
        <c:auto val="1"/>
        <c:lblAlgn val="ctr"/>
        <c:lblOffset val="100"/>
        <c:noMultiLvlLbl val="0"/>
      </c:catAx>
      <c:valAx>
        <c:axId val="214368515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940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348797959481493E-2"/>
          <c:y val="0.6210845761227709"/>
          <c:w val="0.95583216481501465"/>
          <c:h val="0.29433777955630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36986301369864E-2"/>
          <c:y val="0.106280274092034"/>
          <c:w val="0.9397260273972603"/>
          <c:h val="0.59938194635166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E-4D0B-8638-6D3E04BCA68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E-4D0B-8638-6D3E04BCA68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Odmowa odpowiedzi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0E-4D0B-8638-6D3E04BCA6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9409503"/>
        <c:axId val="2143685151"/>
      </c:barChart>
      <c:catAx>
        <c:axId val="1594095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3685151"/>
        <c:crosses val="autoZero"/>
        <c:auto val="1"/>
        <c:lblAlgn val="ctr"/>
        <c:lblOffset val="100"/>
        <c:noMultiLvlLbl val="0"/>
      </c:catAx>
      <c:valAx>
        <c:axId val="214368515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940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348797959481493E-2"/>
          <c:y val="0.6210845761227709"/>
          <c:w val="0.95583216481501465"/>
          <c:h val="0.29433777955630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36986301369864E-2"/>
          <c:y val="0.106280274092034"/>
          <c:w val="0.9397260273972603"/>
          <c:h val="0.59938194635166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9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6-422A-84BA-CEEA70B6187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C000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6-422A-84BA-CEEA70B618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9409503"/>
        <c:axId val="2143685151"/>
      </c:barChart>
      <c:catAx>
        <c:axId val="1594095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3685151"/>
        <c:crosses val="autoZero"/>
        <c:auto val="1"/>
        <c:lblAlgn val="ctr"/>
        <c:lblOffset val="100"/>
        <c:noMultiLvlLbl val="0"/>
      </c:catAx>
      <c:valAx>
        <c:axId val="214368515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940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348797959481493E-2"/>
          <c:y val="0.6210845761227709"/>
          <c:w val="0.95583216481501465"/>
          <c:h val="0.29433777955630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Candara" panose="020E0502030303020204" pitchFamily="34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5688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170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103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Łącznik prosty 33">
            <a:extLst>
              <a:ext uri="{FF2B5EF4-FFF2-40B4-BE49-F238E27FC236}">
                <a16:creationId xmlns:a16="http://schemas.microsoft.com/office/drawing/2014/main" id="{A475A66F-6D6C-484F-9E60-68D617E7D157}"/>
              </a:ext>
            </a:extLst>
          </p:cNvPr>
          <p:cNvSpPr/>
          <p:nvPr userDrawn="1"/>
        </p:nvSpPr>
        <p:spPr>
          <a:xfrm flipH="1" flipV="1">
            <a:off x="-2" y="6062978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Łącznik prosty 33">
            <a:extLst>
              <a:ext uri="{FF2B5EF4-FFF2-40B4-BE49-F238E27FC236}">
                <a16:creationId xmlns:a16="http://schemas.microsoft.com/office/drawing/2014/main" id="{905CE7BB-8A2A-43A8-9762-6A24C6A6E042}"/>
              </a:ext>
            </a:extLst>
          </p:cNvPr>
          <p:cNvSpPr/>
          <p:nvPr userDrawn="1"/>
        </p:nvSpPr>
        <p:spPr>
          <a:xfrm flipH="1" flipV="1">
            <a:off x="9323" y="663106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Tekst tytułowy">
            <a:extLst>
              <a:ext uri="{FF2B5EF4-FFF2-40B4-BE49-F238E27FC236}">
                <a16:creationId xmlns:a16="http://schemas.microsoft.com/office/drawing/2014/main" id="{3A4C8A9B-F46B-4E85-8A97-C90DD15FB53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25" y="261610"/>
            <a:ext cx="12192001" cy="400041"/>
          </a:xfrm>
          <a:prstGeom prst="rect">
            <a:avLst/>
          </a:prstGeom>
        </p:spPr>
        <p:txBody>
          <a:bodyPr anchor="ctr"/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kst tytułowy"/>
          <p:cNvSpPr txBox="1">
            <a:spLocks noGrp="1"/>
          </p:cNvSpPr>
          <p:nvPr>
            <p:ph type="title" hasCustomPrompt="1"/>
          </p:nvPr>
        </p:nvSpPr>
        <p:spPr>
          <a:xfrm>
            <a:off x="9325" y="261610"/>
            <a:ext cx="12192001" cy="399750"/>
          </a:xfrm>
          <a:prstGeom prst="rect">
            <a:avLst/>
          </a:prstGeom>
        </p:spPr>
        <p:txBody>
          <a:bodyPr anchor="ctr"/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128" name="pole tekstowe 15"/>
          <p:cNvSpPr txBox="1"/>
          <p:nvPr/>
        </p:nvSpPr>
        <p:spPr>
          <a:xfrm>
            <a:off x="-23239" y="0"/>
            <a:ext cx="12215239" cy="261606"/>
          </a:xfrm>
          <a:prstGeom prst="rect">
            <a:avLst/>
          </a:prstGeom>
          <a:solidFill>
            <a:srgbClr val="808080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 b="1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Elavon Index – elastyczność polskich średnich, małych i mikro przedsiębiorstw w 2019 r. </a:t>
            </a:r>
            <a:endParaRPr kumimoji="0" lang="en-US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9" name="Łącznik prosty 33"/>
          <p:cNvSpPr/>
          <p:nvPr/>
        </p:nvSpPr>
        <p:spPr>
          <a:xfrm flipH="1" flipV="1">
            <a:off x="9323" y="663106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0" name="Łącznik prosty 33"/>
          <p:cNvSpPr/>
          <p:nvPr/>
        </p:nvSpPr>
        <p:spPr>
          <a:xfrm flipH="1" flipV="1">
            <a:off x="-2" y="6062978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31" name="swr_logo_skrot-e14151288778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198" y="6167349"/>
            <a:ext cx="905950" cy="59997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95770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Łącznik prosty 33">
            <a:extLst>
              <a:ext uri="{FF2B5EF4-FFF2-40B4-BE49-F238E27FC236}">
                <a16:creationId xmlns:a16="http://schemas.microsoft.com/office/drawing/2014/main" id="{06539ADA-9636-43A7-83C2-4009E5BB11E9}"/>
              </a:ext>
            </a:extLst>
          </p:cNvPr>
          <p:cNvSpPr/>
          <p:nvPr userDrawn="1"/>
        </p:nvSpPr>
        <p:spPr>
          <a:xfrm flipH="1" flipV="1">
            <a:off x="9323" y="663106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Łącznik prosty 33">
            <a:extLst>
              <a:ext uri="{FF2B5EF4-FFF2-40B4-BE49-F238E27FC236}">
                <a16:creationId xmlns:a16="http://schemas.microsoft.com/office/drawing/2014/main" id="{2016DBC0-6A02-4E8F-AC73-3229056E21D8}"/>
              </a:ext>
            </a:extLst>
          </p:cNvPr>
          <p:cNvSpPr/>
          <p:nvPr userDrawn="1"/>
        </p:nvSpPr>
        <p:spPr>
          <a:xfrm flipH="1">
            <a:off x="-115503" y="6063268"/>
            <a:ext cx="12355505" cy="17343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Tekst tytułowy">
            <a:extLst>
              <a:ext uri="{FF2B5EF4-FFF2-40B4-BE49-F238E27FC236}">
                <a16:creationId xmlns:a16="http://schemas.microsoft.com/office/drawing/2014/main" id="{FBC5D5F5-7D10-4612-AC29-59F09ECBA83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25" y="261610"/>
            <a:ext cx="12192001" cy="400623"/>
          </a:xfrm>
          <a:prstGeom prst="rect">
            <a:avLst/>
          </a:prstGeom>
        </p:spPr>
        <p:txBody>
          <a:bodyPr anchor="ctr"/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783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61"/>
          <p:cNvSpPr/>
          <p:nvPr/>
        </p:nvSpPr>
        <p:spPr>
          <a:xfrm>
            <a:off x="-1" y="0"/>
            <a:ext cx="243842" cy="6858000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grpSp>
        <p:nvGrpSpPr>
          <p:cNvPr id="91" name="Group 48"/>
          <p:cNvGrpSpPr/>
          <p:nvPr/>
        </p:nvGrpSpPr>
        <p:grpSpPr>
          <a:xfrm>
            <a:off x="411324" y="30972"/>
            <a:ext cx="2603033" cy="6852973"/>
            <a:chOff x="0" y="0"/>
            <a:chExt cx="2603032" cy="6852971"/>
          </a:xfrm>
        </p:grpSpPr>
        <p:sp>
          <p:nvSpPr>
            <p:cNvPr id="79" name="Freeform 27"/>
            <p:cNvSpPr/>
            <p:nvPr/>
          </p:nvSpPr>
          <p:spPr>
            <a:xfrm>
              <a:off x="-1" y="-1"/>
              <a:ext cx="546005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0" name="Freeform 28"/>
            <p:cNvSpPr/>
            <p:nvPr/>
          </p:nvSpPr>
          <p:spPr>
            <a:xfrm>
              <a:off x="577746" y="4316189"/>
              <a:ext cx="467702" cy="158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1" name="Freeform 29"/>
            <p:cNvSpPr/>
            <p:nvPr/>
          </p:nvSpPr>
          <p:spPr>
            <a:xfrm>
              <a:off x="1081421" y="5862398"/>
              <a:ext cx="476168" cy="99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2" name="Freeform 30"/>
            <p:cNvSpPr/>
            <p:nvPr/>
          </p:nvSpPr>
          <p:spPr>
            <a:xfrm>
              <a:off x="546001" y="4364090"/>
              <a:ext cx="609492" cy="223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3" name="Freeform 31"/>
            <p:cNvSpPr/>
            <p:nvPr/>
          </p:nvSpPr>
          <p:spPr>
            <a:xfrm>
              <a:off x="490757" y="1288916"/>
              <a:ext cx="188573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4" name="Freeform 32"/>
            <p:cNvSpPr/>
            <p:nvPr/>
          </p:nvSpPr>
          <p:spPr>
            <a:xfrm>
              <a:off x="1197816" y="6571316"/>
              <a:ext cx="148143" cy="28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5" name="Freeform 33"/>
            <p:cNvSpPr/>
            <p:nvPr/>
          </p:nvSpPr>
          <p:spPr>
            <a:xfrm>
              <a:off x="524838" y="4107346"/>
              <a:ext cx="91004" cy="51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6" name="Freeform 34"/>
            <p:cNvSpPr/>
            <p:nvPr/>
          </p:nvSpPr>
          <p:spPr>
            <a:xfrm>
              <a:off x="1045444" y="3145516"/>
              <a:ext cx="1557588" cy="271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7" name="Freeform 35"/>
            <p:cNvSpPr/>
            <p:nvPr/>
          </p:nvSpPr>
          <p:spPr>
            <a:xfrm>
              <a:off x="1155490" y="6600056"/>
              <a:ext cx="133330" cy="25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8" name="Freeform 36"/>
            <p:cNvSpPr/>
            <p:nvPr/>
          </p:nvSpPr>
          <p:spPr>
            <a:xfrm>
              <a:off x="1045444" y="5896886"/>
              <a:ext cx="152375" cy="67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9" name="Freeform 37"/>
            <p:cNvSpPr/>
            <p:nvPr/>
          </p:nvSpPr>
          <p:spPr>
            <a:xfrm>
              <a:off x="1045444" y="5772346"/>
              <a:ext cx="42328" cy="22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0" name="Freeform 38"/>
            <p:cNvSpPr/>
            <p:nvPr/>
          </p:nvSpPr>
          <p:spPr>
            <a:xfrm>
              <a:off x="1081421" y="6322237"/>
              <a:ext cx="232794" cy="53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  <p:grpSp>
        <p:nvGrpSpPr>
          <p:cNvPr id="104" name="Group 48"/>
          <p:cNvGrpSpPr/>
          <p:nvPr/>
        </p:nvGrpSpPr>
        <p:grpSpPr>
          <a:xfrm>
            <a:off x="102062" y="30972"/>
            <a:ext cx="2603033" cy="6852973"/>
            <a:chOff x="0" y="0"/>
            <a:chExt cx="2603032" cy="6852971"/>
          </a:xfrm>
        </p:grpSpPr>
        <p:sp>
          <p:nvSpPr>
            <p:cNvPr id="92" name="Freeform 27"/>
            <p:cNvSpPr/>
            <p:nvPr/>
          </p:nvSpPr>
          <p:spPr>
            <a:xfrm>
              <a:off x="-1" y="-1"/>
              <a:ext cx="546005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3" name="Freeform 28"/>
            <p:cNvSpPr/>
            <p:nvPr/>
          </p:nvSpPr>
          <p:spPr>
            <a:xfrm>
              <a:off x="577746" y="4316189"/>
              <a:ext cx="467702" cy="158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4" name="Freeform 29"/>
            <p:cNvSpPr/>
            <p:nvPr/>
          </p:nvSpPr>
          <p:spPr>
            <a:xfrm>
              <a:off x="1081421" y="5862398"/>
              <a:ext cx="476168" cy="99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5" name="Freeform 30"/>
            <p:cNvSpPr/>
            <p:nvPr/>
          </p:nvSpPr>
          <p:spPr>
            <a:xfrm>
              <a:off x="546001" y="4364090"/>
              <a:ext cx="609492" cy="223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6" name="Freeform 31"/>
            <p:cNvSpPr/>
            <p:nvPr/>
          </p:nvSpPr>
          <p:spPr>
            <a:xfrm>
              <a:off x="490757" y="1288916"/>
              <a:ext cx="188573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7" name="Freeform 32"/>
            <p:cNvSpPr/>
            <p:nvPr/>
          </p:nvSpPr>
          <p:spPr>
            <a:xfrm>
              <a:off x="1197816" y="6571316"/>
              <a:ext cx="148143" cy="28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8" name="Freeform 33"/>
            <p:cNvSpPr/>
            <p:nvPr/>
          </p:nvSpPr>
          <p:spPr>
            <a:xfrm>
              <a:off x="524838" y="4107346"/>
              <a:ext cx="91004" cy="51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9" name="Freeform 34"/>
            <p:cNvSpPr/>
            <p:nvPr/>
          </p:nvSpPr>
          <p:spPr>
            <a:xfrm>
              <a:off x="1045444" y="3145516"/>
              <a:ext cx="1557588" cy="271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00" name="Freeform 35"/>
            <p:cNvSpPr/>
            <p:nvPr/>
          </p:nvSpPr>
          <p:spPr>
            <a:xfrm>
              <a:off x="1155490" y="6600056"/>
              <a:ext cx="133330" cy="25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01" name="Freeform 36"/>
            <p:cNvSpPr/>
            <p:nvPr/>
          </p:nvSpPr>
          <p:spPr>
            <a:xfrm>
              <a:off x="1045444" y="5896886"/>
              <a:ext cx="152375" cy="67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02" name="Freeform 37"/>
            <p:cNvSpPr/>
            <p:nvPr/>
          </p:nvSpPr>
          <p:spPr>
            <a:xfrm>
              <a:off x="1045444" y="5772346"/>
              <a:ext cx="42328" cy="22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03" name="Freeform 38"/>
            <p:cNvSpPr/>
            <p:nvPr/>
          </p:nvSpPr>
          <p:spPr>
            <a:xfrm>
              <a:off x="1081421" y="6322237"/>
              <a:ext cx="232794" cy="53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  <p:sp>
        <p:nvSpPr>
          <p:cNvPr id="105" name="Freeform 8"/>
          <p:cNvSpPr/>
          <p:nvPr/>
        </p:nvSpPr>
        <p:spPr>
          <a:xfrm>
            <a:off x="-42294" y="4321159"/>
            <a:ext cx="1870005" cy="78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5472" y="21600"/>
                </a:moveTo>
                <a:cubicBezTo>
                  <a:pt x="15688" y="21600"/>
                  <a:pt x="15832" y="21470"/>
                  <a:pt x="15904" y="21341"/>
                </a:cubicBezTo>
                <a:cubicBezTo>
                  <a:pt x="15904" y="21211"/>
                  <a:pt x="15976" y="21211"/>
                  <a:pt x="15976" y="21211"/>
                </a:cubicBezTo>
                <a:lnTo>
                  <a:pt x="21456" y="11362"/>
                </a:lnTo>
                <a:cubicBezTo>
                  <a:pt x="21600" y="11102"/>
                  <a:pt x="21600" y="10586"/>
                  <a:pt x="21456" y="10197"/>
                </a:cubicBezTo>
                <a:lnTo>
                  <a:pt x="15976" y="477"/>
                </a:lnTo>
                <a:cubicBezTo>
                  <a:pt x="15976" y="346"/>
                  <a:pt x="15904" y="346"/>
                  <a:pt x="15904" y="346"/>
                </a:cubicBezTo>
                <a:cubicBezTo>
                  <a:pt x="15832" y="218"/>
                  <a:pt x="15688" y="89"/>
                  <a:pt x="15472" y="89"/>
                </a:cubicBezTo>
                <a:lnTo>
                  <a:pt x="48" y="0"/>
                </a:lnTo>
                <a:cubicBezTo>
                  <a:pt x="32" y="7193"/>
                  <a:pt x="16" y="14388"/>
                  <a:pt x="0" y="21581"/>
                </a:cubicBezTo>
                <a:lnTo>
                  <a:pt x="15472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ndara"/>
                <a:ea typeface="Candara"/>
                <a:cs typeface="Candara"/>
                <a:sym typeface="Candara"/>
              </a:defRPr>
            </a:pPr>
            <a:endParaRPr dirty="0"/>
          </a:p>
        </p:txBody>
      </p:sp>
      <p:pic>
        <p:nvPicPr>
          <p:cNvPr id="106" name="swr_logo_skrot-e14151288778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198" y="6167350"/>
            <a:ext cx="905950" cy="59997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kst tytułowy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1325567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0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Łącznik prosty 33">
            <a:extLst>
              <a:ext uri="{FF2B5EF4-FFF2-40B4-BE49-F238E27FC236}">
                <a16:creationId xmlns:a16="http://schemas.microsoft.com/office/drawing/2014/main" id="{06539ADA-9636-43A7-83C2-4009E5BB11E9}"/>
              </a:ext>
            </a:extLst>
          </p:cNvPr>
          <p:cNvSpPr/>
          <p:nvPr userDrawn="1"/>
        </p:nvSpPr>
        <p:spPr>
          <a:xfrm flipH="1" flipV="1">
            <a:off x="9323" y="663106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Łącznik prosty 33">
            <a:extLst>
              <a:ext uri="{FF2B5EF4-FFF2-40B4-BE49-F238E27FC236}">
                <a16:creationId xmlns:a16="http://schemas.microsoft.com/office/drawing/2014/main" id="{2016DBC0-6A02-4E8F-AC73-3229056E21D8}"/>
              </a:ext>
            </a:extLst>
          </p:cNvPr>
          <p:cNvSpPr/>
          <p:nvPr userDrawn="1"/>
        </p:nvSpPr>
        <p:spPr>
          <a:xfrm flipH="1">
            <a:off x="-115503" y="6063268"/>
            <a:ext cx="12355505" cy="17343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Tekst tytułowy">
            <a:extLst>
              <a:ext uri="{FF2B5EF4-FFF2-40B4-BE49-F238E27FC236}">
                <a16:creationId xmlns:a16="http://schemas.microsoft.com/office/drawing/2014/main" id="{FBC5D5F5-7D10-4612-AC29-59F09ECBA83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25" y="261610"/>
            <a:ext cx="12192001" cy="400623"/>
          </a:xfrm>
          <a:prstGeom prst="rect">
            <a:avLst/>
          </a:prstGeom>
        </p:spPr>
        <p:txBody>
          <a:bodyPr anchor="ctr"/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99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64B3C-BBB5-4BEA-8F70-5F3D8CE00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EDA420C-5DA7-4EF4-90A2-9F35E9EA8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92CDE9-59A9-4A01-B493-080F36DF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7ECE-1A6D-443B-A72C-564628920A83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B122BD-5720-4B97-9D56-647BC8BC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EA5843-3160-460A-957A-6859DDB1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CC04-9A7D-4232-9095-5E7A8F3104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52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kst tytułowy"/>
          <p:cNvSpPr txBox="1">
            <a:spLocks noGrp="1"/>
          </p:cNvSpPr>
          <p:nvPr>
            <p:ph type="title" hasCustomPrompt="1"/>
          </p:nvPr>
        </p:nvSpPr>
        <p:spPr>
          <a:xfrm>
            <a:off x="9325" y="261610"/>
            <a:ext cx="12192001" cy="400041"/>
          </a:xfrm>
          <a:prstGeom prst="rect">
            <a:avLst/>
          </a:prstGeom>
        </p:spPr>
        <p:txBody>
          <a:bodyPr anchor="ctr"/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52" name="Łącznik prosty 33"/>
          <p:cNvSpPr/>
          <p:nvPr/>
        </p:nvSpPr>
        <p:spPr>
          <a:xfrm flipH="1" flipV="1">
            <a:off x="9323" y="663106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" name="Łącznik prosty 33"/>
          <p:cNvSpPr/>
          <p:nvPr/>
        </p:nvSpPr>
        <p:spPr>
          <a:xfrm flipH="1" flipV="1">
            <a:off x="-2" y="6062978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537458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Łącznik prosty 33">
            <a:extLst>
              <a:ext uri="{FF2B5EF4-FFF2-40B4-BE49-F238E27FC236}">
                <a16:creationId xmlns:a16="http://schemas.microsoft.com/office/drawing/2014/main" id="{A475A66F-6D6C-484F-9E60-68D617E7D157}"/>
              </a:ext>
            </a:extLst>
          </p:cNvPr>
          <p:cNvSpPr/>
          <p:nvPr userDrawn="1"/>
        </p:nvSpPr>
        <p:spPr>
          <a:xfrm flipH="1" flipV="1">
            <a:off x="-2" y="6062978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Łącznik prosty 33">
            <a:extLst>
              <a:ext uri="{FF2B5EF4-FFF2-40B4-BE49-F238E27FC236}">
                <a16:creationId xmlns:a16="http://schemas.microsoft.com/office/drawing/2014/main" id="{905CE7BB-8A2A-43A8-9762-6A24C6A6E042}"/>
              </a:ext>
            </a:extLst>
          </p:cNvPr>
          <p:cNvSpPr/>
          <p:nvPr userDrawn="1"/>
        </p:nvSpPr>
        <p:spPr>
          <a:xfrm flipH="1" flipV="1">
            <a:off x="9323" y="663106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Tekst tytułowy">
            <a:extLst>
              <a:ext uri="{FF2B5EF4-FFF2-40B4-BE49-F238E27FC236}">
                <a16:creationId xmlns:a16="http://schemas.microsoft.com/office/drawing/2014/main" id="{3A4C8A9B-F46B-4E85-8A97-C90DD15FB53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25" y="261610"/>
            <a:ext cx="12192001" cy="400041"/>
          </a:xfrm>
          <a:prstGeom prst="rect">
            <a:avLst/>
          </a:prstGeom>
        </p:spPr>
        <p:txBody>
          <a:bodyPr anchor="ctr"/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882805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 tytułowy"/>
          <p:cNvSpPr txBox="1">
            <a:spLocks noGrp="1"/>
          </p:cNvSpPr>
          <p:nvPr>
            <p:ph type="title" hasCustomPrompt="1"/>
          </p:nvPr>
        </p:nvSpPr>
        <p:spPr>
          <a:xfrm>
            <a:off x="9325" y="261610"/>
            <a:ext cx="12192001" cy="400332"/>
          </a:xfrm>
          <a:prstGeom prst="rect">
            <a:avLst/>
          </a:prstGeom>
        </p:spPr>
        <p:txBody>
          <a:bodyPr anchor="ctr"/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69" name="Łącznik prosty 33"/>
          <p:cNvSpPr/>
          <p:nvPr/>
        </p:nvSpPr>
        <p:spPr>
          <a:xfrm flipH="1" flipV="1">
            <a:off x="9323" y="663106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0" name="Łącznik prosty 33"/>
          <p:cNvSpPr/>
          <p:nvPr/>
        </p:nvSpPr>
        <p:spPr>
          <a:xfrm flipH="1" flipV="1">
            <a:off x="-2" y="6062978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610073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61"/>
          <p:cNvSpPr/>
          <p:nvPr/>
        </p:nvSpPr>
        <p:spPr>
          <a:xfrm>
            <a:off x="-1" y="0"/>
            <a:ext cx="243842" cy="6858000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grpSp>
        <p:nvGrpSpPr>
          <p:cNvPr id="91" name="Group 48"/>
          <p:cNvGrpSpPr/>
          <p:nvPr/>
        </p:nvGrpSpPr>
        <p:grpSpPr>
          <a:xfrm>
            <a:off x="411324" y="30972"/>
            <a:ext cx="2603033" cy="6852973"/>
            <a:chOff x="0" y="0"/>
            <a:chExt cx="2603032" cy="6852971"/>
          </a:xfrm>
        </p:grpSpPr>
        <p:sp>
          <p:nvSpPr>
            <p:cNvPr id="79" name="Freeform 27"/>
            <p:cNvSpPr/>
            <p:nvPr/>
          </p:nvSpPr>
          <p:spPr>
            <a:xfrm>
              <a:off x="-1" y="-1"/>
              <a:ext cx="546005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0" name="Freeform 28"/>
            <p:cNvSpPr/>
            <p:nvPr/>
          </p:nvSpPr>
          <p:spPr>
            <a:xfrm>
              <a:off x="577746" y="4316189"/>
              <a:ext cx="467702" cy="158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1" name="Freeform 29"/>
            <p:cNvSpPr/>
            <p:nvPr/>
          </p:nvSpPr>
          <p:spPr>
            <a:xfrm>
              <a:off x="1081421" y="5862398"/>
              <a:ext cx="476168" cy="99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2" name="Freeform 30"/>
            <p:cNvSpPr/>
            <p:nvPr/>
          </p:nvSpPr>
          <p:spPr>
            <a:xfrm>
              <a:off x="546001" y="4364090"/>
              <a:ext cx="609492" cy="223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3" name="Freeform 31"/>
            <p:cNvSpPr/>
            <p:nvPr/>
          </p:nvSpPr>
          <p:spPr>
            <a:xfrm>
              <a:off x="490757" y="1288916"/>
              <a:ext cx="188573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4" name="Freeform 32"/>
            <p:cNvSpPr/>
            <p:nvPr/>
          </p:nvSpPr>
          <p:spPr>
            <a:xfrm>
              <a:off x="1197816" y="6571316"/>
              <a:ext cx="148143" cy="28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5" name="Freeform 33"/>
            <p:cNvSpPr/>
            <p:nvPr/>
          </p:nvSpPr>
          <p:spPr>
            <a:xfrm>
              <a:off x="524838" y="4107346"/>
              <a:ext cx="91004" cy="51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6" name="Freeform 34"/>
            <p:cNvSpPr/>
            <p:nvPr/>
          </p:nvSpPr>
          <p:spPr>
            <a:xfrm>
              <a:off x="1045444" y="3145516"/>
              <a:ext cx="1557588" cy="271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7" name="Freeform 35"/>
            <p:cNvSpPr/>
            <p:nvPr/>
          </p:nvSpPr>
          <p:spPr>
            <a:xfrm>
              <a:off x="1155490" y="6600056"/>
              <a:ext cx="133330" cy="25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8" name="Freeform 36"/>
            <p:cNvSpPr/>
            <p:nvPr/>
          </p:nvSpPr>
          <p:spPr>
            <a:xfrm>
              <a:off x="1045444" y="5896886"/>
              <a:ext cx="152375" cy="67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89" name="Freeform 37"/>
            <p:cNvSpPr/>
            <p:nvPr/>
          </p:nvSpPr>
          <p:spPr>
            <a:xfrm>
              <a:off x="1045444" y="5772346"/>
              <a:ext cx="42328" cy="22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0" name="Freeform 38"/>
            <p:cNvSpPr/>
            <p:nvPr/>
          </p:nvSpPr>
          <p:spPr>
            <a:xfrm>
              <a:off x="1081421" y="6322237"/>
              <a:ext cx="232794" cy="53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E3DE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  <p:grpSp>
        <p:nvGrpSpPr>
          <p:cNvPr id="104" name="Group 48"/>
          <p:cNvGrpSpPr/>
          <p:nvPr/>
        </p:nvGrpSpPr>
        <p:grpSpPr>
          <a:xfrm>
            <a:off x="102062" y="30972"/>
            <a:ext cx="2603033" cy="6852973"/>
            <a:chOff x="0" y="0"/>
            <a:chExt cx="2603032" cy="6852971"/>
          </a:xfrm>
        </p:grpSpPr>
        <p:sp>
          <p:nvSpPr>
            <p:cNvPr id="92" name="Freeform 27"/>
            <p:cNvSpPr/>
            <p:nvPr/>
          </p:nvSpPr>
          <p:spPr>
            <a:xfrm>
              <a:off x="-1" y="-1"/>
              <a:ext cx="546005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3" name="Freeform 28"/>
            <p:cNvSpPr/>
            <p:nvPr/>
          </p:nvSpPr>
          <p:spPr>
            <a:xfrm>
              <a:off x="577746" y="4316189"/>
              <a:ext cx="467702" cy="158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4" name="Freeform 29"/>
            <p:cNvSpPr/>
            <p:nvPr/>
          </p:nvSpPr>
          <p:spPr>
            <a:xfrm>
              <a:off x="1081421" y="5862398"/>
              <a:ext cx="476168" cy="99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5" name="Freeform 30"/>
            <p:cNvSpPr/>
            <p:nvPr/>
          </p:nvSpPr>
          <p:spPr>
            <a:xfrm>
              <a:off x="546001" y="4364090"/>
              <a:ext cx="609492" cy="223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6" name="Freeform 31"/>
            <p:cNvSpPr/>
            <p:nvPr/>
          </p:nvSpPr>
          <p:spPr>
            <a:xfrm>
              <a:off x="490757" y="1288916"/>
              <a:ext cx="188573" cy="302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7" name="Freeform 32"/>
            <p:cNvSpPr/>
            <p:nvPr/>
          </p:nvSpPr>
          <p:spPr>
            <a:xfrm>
              <a:off x="1197816" y="6571316"/>
              <a:ext cx="148143" cy="28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8" name="Freeform 33"/>
            <p:cNvSpPr/>
            <p:nvPr/>
          </p:nvSpPr>
          <p:spPr>
            <a:xfrm>
              <a:off x="524838" y="4107346"/>
              <a:ext cx="91004" cy="51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99" name="Freeform 34"/>
            <p:cNvSpPr/>
            <p:nvPr/>
          </p:nvSpPr>
          <p:spPr>
            <a:xfrm>
              <a:off x="1045444" y="3145516"/>
              <a:ext cx="1557588" cy="271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00" name="Freeform 35"/>
            <p:cNvSpPr/>
            <p:nvPr/>
          </p:nvSpPr>
          <p:spPr>
            <a:xfrm>
              <a:off x="1155490" y="6600056"/>
              <a:ext cx="133330" cy="25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01" name="Freeform 36"/>
            <p:cNvSpPr/>
            <p:nvPr/>
          </p:nvSpPr>
          <p:spPr>
            <a:xfrm>
              <a:off x="1045444" y="5896886"/>
              <a:ext cx="152375" cy="67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02" name="Freeform 37"/>
            <p:cNvSpPr/>
            <p:nvPr/>
          </p:nvSpPr>
          <p:spPr>
            <a:xfrm>
              <a:off x="1045444" y="5772346"/>
              <a:ext cx="42328" cy="22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103" name="Freeform 38"/>
            <p:cNvSpPr/>
            <p:nvPr/>
          </p:nvSpPr>
          <p:spPr>
            <a:xfrm>
              <a:off x="1081421" y="6322237"/>
              <a:ext cx="232794" cy="53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  <p:sp>
        <p:nvSpPr>
          <p:cNvPr id="105" name="Freeform 8"/>
          <p:cNvSpPr/>
          <p:nvPr/>
        </p:nvSpPr>
        <p:spPr>
          <a:xfrm>
            <a:off x="-42294" y="4321159"/>
            <a:ext cx="1870005" cy="78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5472" y="21600"/>
                </a:moveTo>
                <a:cubicBezTo>
                  <a:pt x="15688" y="21600"/>
                  <a:pt x="15832" y="21470"/>
                  <a:pt x="15904" y="21341"/>
                </a:cubicBezTo>
                <a:cubicBezTo>
                  <a:pt x="15904" y="21211"/>
                  <a:pt x="15976" y="21211"/>
                  <a:pt x="15976" y="21211"/>
                </a:cubicBezTo>
                <a:lnTo>
                  <a:pt x="21456" y="11362"/>
                </a:lnTo>
                <a:cubicBezTo>
                  <a:pt x="21600" y="11102"/>
                  <a:pt x="21600" y="10586"/>
                  <a:pt x="21456" y="10197"/>
                </a:cubicBezTo>
                <a:lnTo>
                  <a:pt x="15976" y="477"/>
                </a:lnTo>
                <a:cubicBezTo>
                  <a:pt x="15976" y="346"/>
                  <a:pt x="15904" y="346"/>
                  <a:pt x="15904" y="346"/>
                </a:cubicBezTo>
                <a:cubicBezTo>
                  <a:pt x="15832" y="218"/>
                  <a:pt x="15688" y="89"/>
                  <a:pt x="15472" y="89"/>
                </a:cubicBezTo>
                <a:lnTo>
                  <a:pt x="48" y="0"/>
                </a:lnTo>
                <a:cubicBezTo>
                  <a:pt x="32" y="7193"/>
                  <a:pt x="16" y="14388"/>
                  <a:pt x="0" y="21581"/>
                </a:cubicBezTo>
                <a:lnTo>
                  <a:pt x="15472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ndara"/>
                <a:ea typeface="Candara"/>
                <a:cs typeface="Candara"/>
                <a:sym typeface="Candara"/>
              </a:defRPr>
            </a:pPr>
            <a:endParaRPr dirty="0"/>
          </a:p>
        </p:txBody>
      </p:sp>
      <p:pic>
        <p:nvPicPr>
          <p:cNvPr id="106" name="swr_logo_skrot-e14151288778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198" y="6167350"/>
            <a:ext cx="905950" cy="59997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kst tytułowy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1325567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0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32384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kst tytułowy"/>
          <p:cNvSpPr txBox="1">
            <a:spLocks noGrp="1"/>
          </p:cNvSpPr>
          <p:nvPr>
            <p:ph type="title" hasCustomPrompt="1"/>
          </p:nvPr>
        </p:nvSpPr>
        <p:spPr>
          <a:xfrm>
            <a:off x="9325" y="261610"/>
            <a:ext cx="12192001" cy="400623"/>
          </a:xfrm>
          <a:prstGeom prst="rect">
            <a:avLst/>
          </a:prstGeom>
        </p:spPr>
        <p:txBody>
          <a:bodyPr anchor="ctr"/>
          <a:lstStyle/>
          <a:p>
            <a:r>
              <a:t>Tekst tytułowy</a:t>
            </a:r>
          </a:p>
        </p:txBody>
      </p:sp>
      <p:sp>
        <p:nvSpPr>
          <p:cNvPr id="116" name="pole tekstowe 15"/>
          <p:cNvSpPr txBox="1"/>
          <p:nvPr/>
        </p:nvSpPr>
        <p:spPr>
          <a:xfrm>
            <a:off x="-13913" y="-12590"/>
            <a:ext cx="12215239" cy="261606"/>
          </a:xfrm>
          <a:prstGeom prst="rect">
            <a:avLst/>
          </a:prstGeom>
          <a:solidFill>
            <a:srgbClr val="808080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 b="1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Elavon Index – elastyczność polskich średnich, małych i mikro przedsiębiorstw w 2019 r. </a:t>
            </a:r>
            <a:endParaRPr kumimoji="0" lang="en-US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Łącznik prosty 33"/>
          <p:cNvSpPr/>
          <p:nvPr/>
        </p:nvSpPr>
        <p:spPr>
          <a:xfrm flipH="1" flipV="1">
            <a:off x="9323" y="663106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8" name="Łącznik prosty 33"/>
          <p:cNvSpPr/>
          <p:nvPr/>
        </p:nvSpPr>
        <p:spPr>
          <a:xfrm flipH="1" flipV="1">
            <a:off x="-2" y="6062978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19" name="swr_logo_skrot-e14151288778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198" y="6167349"/>
            <a:ext cx="905950" cy="59997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34239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5"/>
          <p:cNvSpPr txBox="1"/>
          <p:nvPr/>
        </p:nvSpPr>
        <p:spPr>
          <a:xfrm>
            <a:off x="-13913" y="-12590"/>
            <a:ext cx="12215239" cy="261606"/>
          </a:xfrm>
          <a:prstGeom prst="rect">
            <a:avLst/>
          </a:prstGeom>
          <a:solidFill>
            <a:srgbClr val="808080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 b="1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Badanie świadomości wirusa HPV</a:t>
            </a:r>
          </a:p>
        </p:txBody>
      </p:sp>
      <p:pic>
        <p:nvPicPr>
          <p:cNvPr id="3" name="swr_logo_skrot-e1415128877829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198" y="6167349"/>
            <a:ext cx="905950" cy="5999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 tytułowy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Tekst tytułowy</a:t>
            </a:r>
          </a:p>
        </p:txBody>
      </p:sp>
      <p:sp>
        <p:nvSpPr>
          <p:cNvPr id="5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1</a:t>
            </a:r>
          </a:p>
          <a:p>
            <a:pPr lvl="1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2</a:t>
            </a:r>
          </a:p>
          <a:p>
            <a:pPr lvl="2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3</a:t>
            </a:r>
          </a:p>
          <a:p>
            <a:pPr lvl="3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4</a:t>
            </a:r>
          </a:p>
          <a:p>
            <a:pPr lvl="4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5</a:t>
            </a:r>
          </a:p>
        </p:txBody>
      </p:sp>
      <p:sp>
        <p:nvSpPr>
          <p:cNvPr id="6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367063" y="6164581"/>
            <a:ext cx="370539" cy="3835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2000">
                <a:solidFill>
                  <a:srgbClr val="FEFFFF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7" r:id="rId3"/>
    <p:sldLayoutId id="2147483680" r:id="rId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5"/>
          <p:cNvSpPr txBox="1"/>
          <p:nvPr/>
        </p:nvSpPr>
        <p:spPr>
          <a:xfrm>
            <a:off x="-13913" y="-12590"/>
            <a:ext cx="12215239" cy="261606"/>
          </a:xfrm>
          <a:prstGeom prst="rect">
            <a:avLst/>
          </a:prstGeom>
          <a:solidFill>
            <a:srgbClr val="808080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 b="1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rPr>
              <a:t>Badanie świadomości wirusa HPV</a:t>
            </a:r>
          </a:p>
        </p:txBody>
      </p:sp>
      <p:pic>
        <p:nvPicPr>
          <p:cNvPr id="3" name="swr_logo_skrot-e1415128877829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198" y="6167349"/>
            <a:ext cx="905950" cy="5999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 tytułowy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Tekst tytułowy</a:t>
            </a:r>
          </a:p>
        </p:txBody>
      </p:sp>
      <p:sp>
        <p:nvSpPr>
          <p:cNvPr id="5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1</a:t>
            </a:r>
          </a:p>
          <a:p>
            <a:pPr lvl="1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2</a:t>
            </a:r>
          </a:p>
          <a:p>
            <a:pPr lvl="2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3</a:t>
            </a:r>
          </a:p>
          <a:p>
            <a:pPr lvl="3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4</a:t>
            </a:r>
          </a:p>
          <a:p>
            <a:pPr lvl="4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5</a:t>
            </a:r>
          </a:p>
        </p:txBody>
      </p:sp>
      <p:sp>
        <p:nvSpPr>
          <p:cNvPr id="6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367063" y="6164581"/>
            <a:ext cx="370539" cy="3835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2000">
                <a:solidFill>
                  <a:srgbClr val="FEFFFF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30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C00000"/>
          </a:solidFill>
          <a:uFillTx/>
          <a:latin typeface="Candara"/>
          <a:ea typeface="Candara"/>
          <a:cs typeface="Candara"/>
          <a:sym typeface="Candar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Trebuchet MS"/>
        <a:buChar char="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andara"/>
          <a:ea typeface="Candara"/>
          <a:cs typeface="Candara"/>
          <a:sym typeface="Candar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slide" Target="slide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3.xml"/><Relationship Id="rId7" Type="http://schemas.openxmlformats.org/officeDocument/2006/relationships/slide" Target="slide4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7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7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7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7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2.xml"/><Relationship Id="rId5" Type="http://schemas.openxmlformats.org/officeDocument/2006/relationships/chart" Target="../charts/chart91.xml"/><Relationship Id="rId4" Type="http://schemas.openxmlformats.org/officeDocument/2006/relationships/chart" Target="../charts/chart9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0.png"/><Relationship Id="rId7" Type="http://schemas.openxmlformats.org/officeDocument/2006/relationships/hyperlink" Target="mailto:p.zimolzak@swresearch.p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9" Type="http://schemas.openxmlformats.org/officeDocument/2006/relationships/hyperlink" Target="mailto:m.dobraszkiewicz@swresearch.p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2.xml"/><Relationship Id="rId18" Type="http://schemas.openxmlformats.org/officeDocument/2006/relationships/slide" Target="slide30.xml"/><Relationship Id="rId3" Type="http://schemas.openxmlformats.org/officeDocument/2006/relationships/slide" Target="slide34.xml"/><Relationship Id="rId7" Type="http://schemas.openxmlformats.org/officeDocument/2006/relationships/slide" Target="slide26.xml"/><Relationship Id="rId12" Type="http://schemas.openxmlformats.org/officeDocument/2006/relationships/slide" Target="slide28.xml"/><Relationship Id="rId17" Type="http://schemas.openxmlformats.org/officeDocument/2006/relationships/slide" Target="slide24.xml"/><Relationship Id="rId2" Type="http://schemas.openxmlformats.org/officeDocument/2006/relationships/image" Target="../media/image15.png"/><Relationship Id="rId16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slide" Target="slide14.xml"/><Relationship Id="rId5" Type="http://schemas.openxmlformats.org/officeDocument/2006/relationships/slide" Target="slide40.xml"/><Relationship Id="rId15" Type="http://schemas.openxmlformats.org/officeDocument/2006/relationships/slide" Target="slide38.xml"/><Relationship Id="rId10" Type="http://schemas.openxmlformats.org/officeDocument/2006/relationships/slide" Target="slide20.xml"/><Relationship Id="rId4" Type="http://schemas.openxmlformats.org/officeDocument/2006/relationships/slide" Target="slide44.xml"/><Relationship Id="rId9" Type="http://schemas.openxmlformats.org/officeDocument/2006/relationships/slide" Target="slide42.xml"/><Relationship Id="rId1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slide" Target="slide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rostokąt 4"/>
          <p:cNvSpPr/>
          <p:nvPr/>
        </p:nvSpPr>
        <p:spPr>
          <a:xfrm>
            <a:off x="0" y="934908"/>
            <a:ext cx="12191999" cy="1548003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ytuł 1"/>
          <p:cNvSpPr txBox="1">
            <a:spLocks noGrp="1"/>
          </p:cNvSpPr>
          <p:nvPr>
            <p:ph type="ctrTitle"/>
          </p:nvPr>
        </p:nvSpPr>
        <p:spPr>
          <a:xfrm>
            <a:off x="2938980" y="125512"/>
            <a:ext cx="6314033" cy="717513"/>
          </a:xfrm>
          <a:prstGeom prst="rect">
            <a:avLst/>
          </a:prstGeom>
        </p:spPr>
        <p:txBody>
          <a:bodyPr anchor="ctr"/>
          <a:lstStyle>
            <a:lvl1pPr defTabSz="374904">
              <a:defRPr sz="3600">
                <a:solidFill>
                  <a:srgbClr val="000000"/>
                </a:solidFill>
              </a:defRPr>
            </a:lvl1pPr>
          </a:lstStyle>
          <a:p>
            <a:r>
              <a:rPr dirty="0">
                <a:latin typeface="Candara" panose="020E0502030303020204" pitchFamily="34" charset="0"/>
              </a:rPr>
              <a:t>RAPORT BADAWCZY</a:t>
            </a:r>
          </a:p>
        </p:txBody>
      </p:sp>
      <p:sp>
        <p:nvSpPr>
          <p:cNvPr id="155" name="Podtytuł 2"/>
          <p:cNvSpPr txBox="1">
            <a:spLocks noGrp="1"/>
          </p:cNvSpPr>
          <p:nvPr>
            <p:ph type="subTitle" idx="1"/>
          </p:nvPr>
        </p:nvSpPr>
        <p:spPr>
          <a:xfrm>
            <a:off x="-102621" y="4561840"/>
            <a:ext cx="1738380" cy="329782"/>
          </a:xfrm>
          <a:prstGeom prst="rect">
            <a:avLst/>
          </a:prstGeom>
        </p:spPr>
        <p:txBody>
          <a:bodyPr/>
          <a:lstStyle>
            <a:lvl1pPr defTabSz="416051">
              <a:lnSpc>
                <a:spcPct val="90000"/>
              </a:lnSpc>
              <a:spcBef>
                <a:spcPts val="900"/>
              </a:spcBef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pl-PL" dirty="0"/>
              <a:t>SIERPIEŃ, 2019</a:t>
            </a:r>
            <a:endParaRPr dirty="0"/>
          </a:p>
        </p:txBody>
      </p:sp>
      <p:sp>
        <p:nvSpPr>
          <p:cNvPr id="156" name="Tytuł 1"/>
          <p:cNvSpPr txBox="1"/>
          <p:nvPr/>
        </p:nvSpPr>
        <p:spPr>
          <a:xfrm>
            <a:off x="1695697" y="987233"/>
            <a:ext cx="8800605" cy="1443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92500" lnSpcReduction="20000"/>
          </a:bodyPr>
          <a:lstStyle>
            <a:lvl1pPr algn="ctr" defTabSz="371153">
              <a:lnSpc>
                <a:spcPct val="80000"/>
              </a:lnSpc>
              <a:defRPr sz="5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 marL="88565" marR="3081" lvl="0" indent="-81249" algn="ctr" defTabSz="371153" rtl="0" eaLnBrk="1" fontAlgn="auto" latinLnBrk="0" hangingPunct="1">
              <a:lnSpc>
                <a:spcPct val="1004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  <a:sym typeface="Candara"/>
              </a:rPr>
              <a:t>Badanie świadomości </a:t>
            </a:r>
          </a:p>
          <a:p>
            <a:pPr marL="88565" marR="3081" lvl="0" indent="-81249" algn="ctr" defTabSz="371153" rtl="0" eaLnBrk="1" fontAlgn="auto" latinLnBrk="0" hangingPunct="1">
              <a:lnSpc>
                <a:spcPct val="1004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  <a:sym typeface="Candara"/>
              </a:rPr>
              <a:t>wirusa HPV</a:t>
            </a:r>
          </a:p>
        </p:txBody>
      </p:sp>
      <p:sp>
        <p:nvSpPr>
          <p:cNvPr id="13" name="Strzałka: pięciokąt 3">
            <a:extLst>
              <a:ext uri="{FF2B5EF4-FFF2-40B4-BE49-F238E27FC236}">
                <a16:creationId xmlns:a16="http://schemas.microsoft.com/office/drawing/2014/main" id="{675FA7D1-5D88-4F46-80E0-C50859C61F7A}"/>
              </a:ext>
            </a:extLst>
          </p:cNvPr>
          <p:cNvSpPr/>
          <p:nvPr/>
        </p:nvSpPr>
        <p:spPr>
          <a:xfrm>
            <a:off x="-1" y="4336472"/>
            <a:ext cx="1216048" cy="775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709" y="0"/>
                </a:lnTo>
                <a:lnTo>
                  <a:pt x="21600" y="10800"/>
                </a:lnTo>
                <a:lnTo>
                  <a:pt x="147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C3F2BF2-2896-4E38-8814-71A14F602E56}"/>
              </a:ext>
            </a:extLst>
          </p:cNvPr>
          <p:cNvSpPr txBox="1"/>
          <p:nvPr/>
        </p:nvSpPr>
        <p:spPr>
          <a:xfrm>
            <a:off x="-1" y="4462790"/>
            <a:ext cx="10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Candara" panose="020E0502030303020204" pitchFamily="34" charset="0"/>
              </a:rPr>
              <a:t>Marzec 2020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5433D23-AC72-411E-8E43-348C4E9C9C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5035" y="3031274"/>
            <a:ext cx="3361929" cy="1800182"/>
          </a:xfrm>
          <a:prstGeom prst="rect">
            <a:avLst/>
          </a:prstGeom>
        </p:spPr>
      </p:pic>
      <p:pic>
        <p:nvPicPr>
          <p:cNvPr id="10" name="Obraz 7">
            <a:extLst>
              <a:ext uri="{FF2B5EF4-FFF2-40B4-BE49-F238E27FC236}">
                <a16:creationId xmlns:a16="http://schemas.microsoft.com/office/drawing/2014/main" id="{A2BA4F03-26E0-4085-B92D-BC55F9748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91" y="5321211"/>
            <a:ext cx="1239619" cy="8209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020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OGÓŁEM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727884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5C2ECBF6-2621-440C-BB15-2A7F530B5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417946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261912"/>
              </p:ext>
            </p:extLst>
          </p:nvPr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798010"/>
              </p:ext>
            </p:extLst>
          </p:nvPr>
        </p:nvGraphicFramePr>
        <p:xfrm>
          <a:off x="9883961" y="171680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3329"/>
              </p:ext>
            </p:extLst>
          </p:nvPr>
        </p:nvGraphicFramePr>
        <p:xfrm>
          <a:off x="6930375" y="1897884"/>
          <a:ext cx="3109147" cy="4160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332934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1466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2984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0245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20980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31921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1919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28684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N=3142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N=3142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06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B18E22-CD20-4935-8F14-F63B293D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WYKONYWANIE BADANIA CYTOLOGICZNEGO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FD36E79-CDAE-4242-A095-D9362F4D2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533347"/>
              </p:ext>
            </p:extLst>
          </p:nvPr>
        </p:nvGraphicFramePr>
        <p:xfrm>
          <a:off x="0" y="1139483"/>
          <a:ext cx="12192000" cy="499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F6B463A5-43F0-4151-B3DD-BB50ADEB7503}"/>
              </a:ext>
            </a:extLst>
          </p:cNvPr>
          <p:cNvSpPr txBox="1"/>
          <p:nvPr/>
        </p:nvSpPr>
        <p:spPr>
          <a:xfrm>
            <a:off x="3953540" y="690566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4579E5F-AA19-42C8-80B2-0DDD0EB60060}"/>
              </a:ext>
            </a:extLst>
          </p:cNvPr>
          <p:cNvSpPr txBox="1"/>
          <p:nvPr/>
        </p:nvSpPr>
        <p:spPr>
          <a:xfrm>
            <a:off x="0" y="6071762"/>
            <a:ext cx="9833317" cy="600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Dane w %, dolnośląskie N=231, kujawsko-pomorskie N=164, lubelskie N=178, lubuskie N=83, łódzkie N=209, małopolskie N=279, mazowieckie N=436, opolskie N=81, podkarpackie N=176, podlaskie N=98, pomorskie N= 186, śląskie N=381, świętokrzyskie N=105, warmińsko-mazurskie N=117,wielkopolskie N=287, zachodnio-pomorskie N=131</a:t>
            </a:r>
          </a:p>
        </p:txBody>
      </p:sp>
    </p:spTree>
    <p:extLst>
      <p:ext uri="{BB962C8B-B14F-4D97-AF65-F5344CB8AC3E}">
        <p14:creationId xmlns:p14="http://schemas.microsoft.com/office/powerpoint/2010/main" val="349650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1C91DD-F7AF-42FF-A502-B008A334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FA08B072-3B1E-49D6-B37A-218C38228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085971"/>
              </p:ext>
            </p:extLst>
          </p:nvPr>
        </p:nvGraphicFramePr>
        <p:xfrm>
          <a:off x="0" y="960924"/>
          <a:ext cx="12192000" cy="517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3955FFBA-78FD-46FF-A674-18670849A7B9}"/>
              </a:ext>
            </a:extLst>
          </p:cNvPr>
          <p:cNvSpPr txBox="1"/>
          <p:nvPr/>
        </p:nvSpPr>
        <p:spPr>
          <a:xfrm>
            <a:off x="0" y="6071762"/>
            <a:ext cx="9833317" cy="600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Dane w %, dolnośląskie N=231, kujawsko-pomorskie N=164, lubelskie N=178, lubuskie N=83, łódzkie N=209, małopolskie N=279, mazowieckie N=436, opolskie N=81, podkarpackie N=176, podlaskie N=98, pomorskie N= 186, śląskie N=381, świętokrzyskie N=105, warmińsko-mazurskie N=117,wielkopolskie N=287, zachodnio-pomorskie N=131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33FBFC7-B880-47A2-A111-85E3A96EAAC3}"/>
              </a:ext>
            </a:extLst>
          </p:cNvPr>
          <p:cNvSpPr txBox="1"/>
          <p:nvPr/>
        </p:nvSpPr>
        <p:spPr>
          <a:xfrm>
            <a:off x="3953540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</p:spTree>
    <p:extLst>
      <p:ext uri="{BB962C8B-B14F-4D97-AF65-F5344CB8AC3E}">
        <p14:creationId xmlns:p14="http://schemas.microsoft.com/office/powerpoint/2010/main" val="111585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wewnątrz, siedzi, małe, książka&#10;&#10;Opis wygenerowany automatycznie">
            <a:extLst>
              <a:ext uri="{FF2B5EF4-FFF2-40B4-BE49-F238E27FC236}">
                <a16:creationId xmlns:a16="http://schemas.microsoft.com/office/drawing/2014/main" id="{8701DBB4-81C9-4066-9308-C430A6E7D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9" r="1191" b="8445"/>
          <a:stretch/>
        </p:blipFill>
        <p:spPr>
          <a:xfrm>
            <a:off x="-44095" y="0"/>
            <a:ext cx="12236096" cy="6858000"/>
          </a:xfrm>
          <a:prstGeom prst="rect">
            <a:avLst/>
          </a:prstGeom>
        </p:spPr>
      </p:pic>
      <p:sp>
        <p:nvSpPr>
          <p:cNvPr id="169" name="Prostokąt 1"/>
          <p:cNvSpPr/>
          <p:nvPr/>
        </p:nvSpPr>
        <p:spPr>
          <a:xfrm>
            <a:off x="-44095" y="340245"/>
            <a:ext cx="12280191" cy="1548003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0" name="pole tekstowe 3"/>
          <p:cNvSpPr txBox="1"/>
          <p:nvPr/>
        </p:nvSpPr>
        <p:spPr>
          <a:xfrm>
            <a:off x="916139" y="390973"/>
            <a:ext cx="10359722" cy="14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lang="pl-PL" dirty="0"/>
              <a:t>ŚWIADOMOŚĆ HPV </a:t>
            </a:r>
          </a:p>
          <a:p>
            <a:r>
              <a:rPr lang="pl-PL" dirty="0"/>
              <a:t>W POSZCZEGÓLNYCH WOJEWÓDZTWACH</a:t>
            </a:r>
            <a:endParaRPr dirty="0"/>
          </a:p>
        </p:txBody>
      </p:sp>
      <p:sp>
        <p:nvSpPr>
          <p:cNvPr id="171" name="Strzałka: pięciokąt 3"/>
          <p:cNvSpPr/>
          <p:nvPr/>
        </p:nvSpPr>
        <p:spPr>
          <a:xfrm>
            <a:off x="-44095" y="4336472"/>
            <a:ext cx="1260142" cy="775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709" y="0"/>
                </a:lnTo>
                <a:lnTo>
                  <a:pt x="21600" y="10800"/>
                </a:lnTo>
                <a:lnTo>
                  <a:pt x="147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72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88" y="6142094"/>
            <a:ext cx="951367" cy="630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a 8">
            <a:hlinkClick r:id="rId4" action="ppaction://hlinksldjump"/>
            <a:extLst>
              <a:ext uri="{FF2B5EF4-FFF2-40B4-BE49-F238E27FC236}">
                <a16:creationId xmlns:a16="http://schemas.microsoft.com/office/drawing/2014/main" id="{513245DA-9E2C-44DE-B14E-E30643E86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97" y="4354683"/>
            <a:ext cx="739434" cy="7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9122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WOJEWÓDZTWO DOLNOŚLĄSKIE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025367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=231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32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47897" y="1499189"/>
            <a:ext cx="2520000" cy="864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45143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397917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02866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1902"/>
            <a:ext cx="1492728" cy="14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7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DOLNOŚLĄSKIE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042371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862872"/>
              </p:ext>
            </p:extLst>
          </p:nvPr>
        </p:nvGraphicFramePr>
        <p:xfrm>
          <a:off x="9883961" y="171680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3472"/>
              </p:ext>
            </p:extLst>
          </p:nvPr>
        </p:nvGraphicFramePr>
        <p:xfrm>
          <a:off x="6930375" y="1897884"/>
          <a:ext cx="3109147" cy="4160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332934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1466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2984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0245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20980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31921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1919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28684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N=231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N=231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1902"/>
            <a:ext cx="1492728" cy="1401337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739528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3696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WOJEWÓDZTWO KUJAWSKO-POMORSKIE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991800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=164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16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47897" y="1499189"/>
            <a:ext cx="1908000" cy="648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46655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901715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696926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" y="691902"/>
            <a:ext cx="1486635" cy="14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3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KUJAWSKO-POMORSKIE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935332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517520"/>
              </p:ext>
            </p:extLst>
          </p:nvPr>
        </p:nvGraphicFramePr>
        <p:xfrm>
          <a:off x="9883961" y="171680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68830"/>
              </p:ext>
            </p:extLst>
          </p:nvPr>
        </p:nvGraphicFramePr>
        <p:xfrm>
          <a:off x="6930375" y="1897884"/>
          <a:ext cx="3109147" cy="4160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332934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1466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2984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0245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20980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31921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1919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28684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N=164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N=164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" y="691902"/>
            <a:ext cx="1486635" cy="1401337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272440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57393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WOJEWÓDZTWO LUBELSKIE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228422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=178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23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47897" y="1499189"/>
            <a:ext cx="2214728" cy="828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50549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881358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63857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" y="694762"/>
            <a:ext cx="1486635" cy="13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1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LUBELSKIE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728435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406421"/>
              </p:ext>
            </p:extLst>
          </p:nvPr>
        </p:nvGraphicFramePr>
        <p:xfrm>
          <a:off x="9883961" y="171680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954699"/>
              </p:ext>
            </p:extLst>
          </p:nvPr>
        </p:nvGraphicFramePr>
        <p:xfrm>
          <a:off x="6930375" y="1897884"/>
          <a:ext cx="3109147" cy="4160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332934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1466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2984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0245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20980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31921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1919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28684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N=178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N=178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" y="694762"/>
            <a:ext cx="1486635" cy="1395617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818073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570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ytuł 1"/>
          <p:cNvSpPr txBox="1">
            <a:spLocks noGrp="1"/>
          </p:cNvSpPr>
          <p:nvPr>
            <p:ph type="title"/>
          </p:nvPr>
        </p:nvSpPr>
        <p:spPr>
          <a:xfrm>
            <a:off x="9322" y="261610"/>
            <a:ext cx="12192007" cy="422390"/>
          </a:xfrm>
          <a:prstGeom prst="rect">
            <a:avLst/>
          </a:prstGeom>
        </p:spPr>
        <p:txBody>
          <a:bodyPr/>
          <a:lstStyle/>
          <a:p>
            <a:r>
              <a:rPr dirty="0"/>
              <a:t>SPIS TREŚCI</a:t>
            </a:r>
          </a:p>
        </p:txBody>
      </p:sp>
      <p:graphicFrame>
        <p:nvGraphicFramePr>
          <p:cNvPr id="160" name="Tabela 33"/>
          <p:cNvGraphicFramePr/>
          <p:nvPr>
            <p:extLst>
              <p:ext uri="{D42A27DB-BD31-4B8C-83A1-F6EECF244321}">
                <p14:modId xmlns:p14="http://schemas.microsoft.com/office/powerpoint/2010/main" val="2118684724"/>
              </p:ext>
            </p:extLst>
          </p:nvPr>
        </p:nvGraphicFramePr>
        <p:xfrm>
          <a:off x="3294447" y="1249072"/>
          <a:ext cx="5621755" cy="408998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64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024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pl-PL" sz="2400" noProof="0" dirty="0">
                          <a:latin typeface="Candara"/>
                          <a:ea typeface="Candara"/>
                          <a:cs typeface="Candara"/>
                        </a:rPr>
                        <a:t>Metodologia i podsumowanie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ndara"/>
                          <a:ea typeface="Candara"/>
                          <a:cs typeface="Candara"/>
                        </a:defRPr>
                      </a:pPr>
                      <a:r>
                        <a:rPr lang="pl-PL" sz="2400" noProof="0" dirty="0">
                          <a:hlinkClick r:id="rId3" action="ppaction://hlinksldjump"/>
                        </a:rPr>
                        <a:t>3</a:t>
                      </a:r>
                      <a:endParaRPr lang="pl-PL" sz="2400" noProof="0" dirty="0">
                        <a:hlinkClick r:id="" action="ppaction://noaction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pl-PL" sz="2400" noProof="0" dirty="0">
                          <a:latin typeface="Candara"/>
                          <a:ea typeface="Candara"/>
                          <a:cs typeface="Candara"/>
                        </a:rPr>
                        <a:t>Wyniki dla ogółu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ndara"/>
                          <a:ea typeface="Candara"/>
                          <a:cs typeface="Candara"/>
                        </a:defRPr>
                      </a:pPr>
                      <a:r>
                        <a:rPr lang="pl-PL" sz="2400" noProof="0" dirty="0">
                          <a:hlinkClick r:id="rId4" action="ppaction://hlinksldjump"/>
                        </a:rPr>
                        <a:t>8</a:t>
                      </a:r>
                      <a:endParaRPr lang="pl-PL" sz="2400" noProof="0" dirty="0">
                        <a:hlinkClick r:id="rId5" action="ppaction://hlinksldjump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22328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pl-PL" sz="2400" noProof="0" dirty="0">
                          <a:latin typeface="Candara"/>
                          <a:ea typeface="Candara"/>
                          <a:cs typeface="Candara"/>
                        </a:rPr>
                        <a:t>Świadomość HPV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pl-PL" sz="2400" noProof="0" dirty="0">
                          <a:latin typeface="Candara"/>
                          <a:ea typeface="Candara"/>
                          <a:cs typeface="Candara"/>
                        </a:rPr>
                        <a:t>w poszczególnych województwach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ndara"/>
                          <a:ea typeface="Candara"/>
                          <a:cs typeface="Candara"/>
                        </a:defRPr>
                      </a:pPr>
                      <a:r>
                        <a:rPr lang="pl-PL" sz="2400" noProof="0" dirty="0">
                          <a:hlinkClick r:id="rId6" action="ppaction://hlinksldjump"/>
                        </a:rPr>
                        <a:t>13</a:t>
                      </a:r>
                      <a:endParaRPr lang="pl-PL" sz="2400" noProof="0" dirty="0">
                        <a:hlinkClick r:id="rId5" action="ppaction://hlinksldjump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pl-PL" sz="2400" noProof="0" dirty="0">
                          <a:latin typeface="Candara"/>
                          <a:ea typeface="Candara"/>
                          <a:cs typeface="Candara"/>
                        </a:rPr>
                        <a:t>Struktura demograficzna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ndara"/>
                          <a:ea typeface="Candara"/>
                          <a:cs typeface="Candara"/>
                        </a:defRPr>
                      </a:pPr>
                      <a:r>
                        <a:rPr lang="pl-PL" sz="2400" noProof="0" dirty="0">
                          <a:hlinkClick r:id="rId7" action="ppaction://hlinksldjump"/>
                        </a:rPr>
                        <a:t>46</a:t>
                      </a:r>
                      <a:endParaRPr lang="pl-PL" sz="2400" noProof="0" dirty="0">
                        <a:hlinkClick r:id="rId5" action="ppaction://hlinksldjump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293649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pl-PL" sz="2400" noProof="0" dirty="0">
                          <a:latin typeface="Candara"/>
                          <a:ea typeface="Candara"/>
                          <a:cs typeface="Candara"/>
                        </a:rPr>
                        <a:t>Kontakt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ndara"/>
                          <a:ea typeface="Candara"/>
                          <a:cs typeface="Candara"/>
                        </a:defRPr>
                      </a:pPr>
                      <a:r>
                        <a:rPr lang="pl-PL" sz="2400" noProof="0" dirty="0">
                          <a:hlinkClick r:id="rId8" action="ppaction://hlinksldjump"/>
                        </a:rPr>
                        <a:t>48</a:t>
                      </a:r>
                      <a:endParaRPr lang="pl-PL" sz="2400" noProof="0" dirty="0"/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WOJEWÓDZTWO LUBUSKIE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067993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=83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6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28847" y="1522596"/>
            <a:ext cx="2214728" cy="576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32056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30265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27555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" y="694762"/>
            <a:ext cx="1486634" cy="13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88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LUBUSKIE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614404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685393"/>
              </p:ext>
            </p:extLst>
          </p:nvPr>
        </p:nvGraphicFramePr>
        <p:xfrm>
          <a:off x="9883961" y="171680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40407"/>
              </p:ext>
            </p:extLst>
          </p:nvPr>
        </p:nvGraphicFramePr>
        <p:xfrm>
          <a:off x="6930375" y="1897884"/>
          <a:ext cx="3109147" cy="4184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332934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1466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2984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0245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20980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31921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1919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28684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N=83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N=83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" y="694762"/>
            <a:ext cx="1486634" cy="1395617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233053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42116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WOJEWÓDZTWO ŁÓDZKIE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472469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=209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31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28847" y="1522596"/>
            <a:ext cx="2340000" cy="864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53630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657084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13686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" y="694762"/>
            <a:ext cx="1486634" cy="13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85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ŁÓDZKIE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126111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272186"/>
              </p:ext>
            </p:extLst>
          </p:nvPr>
        </p:nvGraphicFramePr>
        <p:xfrm>
          <a:off x="9883961" y="169775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906467"/>
              </p:ext>
            </p:extLst>
          </p:nvPr>
        </p:nvGraphicFramePr>
        <p:xfrm>
          <a:off x="6930375" y="1869309"/>
          <a:ext cx="3109147" cy="4156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3816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1845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667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164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164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164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2988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5898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29030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667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N=209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N=209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" y="694762"/>
            <a:ext cx="1486634" cy="1395616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727645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8062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WOJEWÓDZTWO MAŁOPOLSKIE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939400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=279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36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28847" y="1522596"/>
            <a:ext cx="2340000" cy="756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47524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138587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44624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" y="694762"/>
            <a:ext cx="1480566" cy="13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25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MAŁOPOLSKIE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672472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97433"/>
              </p:ext>
            </p:extLst>
          </p:nvPr>
        </p:nvGraphicFramePr>
        <p:xfrm>
          <a:off x="6930375" y="1869309"/>
          <a:ext cx="3109147" cy="4217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3816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1845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667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164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31560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2988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5898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3562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667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N=279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N=279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" y="694762"/>
            <a:ext cx="1480566" cy="1395616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4008783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909638"/>
              </p:ext>
            </p:extLst>
          </p:nvPr>
        </p:nvGraphicFramePr>
        <p:xfrm>
          <a:off x="9883961" y="169775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3880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WOJEWÓDZTWO MAZOWIECKIE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7197525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=436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37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28847" y="1522596"/>
            <a:ext cx="2052000" cy="612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39169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842997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33757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" y="697610"/>
            <a:ext cx="1480566" cy="138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16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MAZOWIECKIE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568149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981706"/>
              </p:ext>
            </p:extLst>
          </p:nvPr>
        </p:nvGraphicFramePr>
        <p:xfrm>
          <a:off x="9883961" y="169775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64236"/>
              </p:ext>
            </p:extLst>
          </p:nvPr>
        </p:nvGraphicFramePr>
        <p:xfrm>
          <a:off x="6930375" y="1869309"/>
          <a:ext cx="3109147" cy="4200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3816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1845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667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164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2108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2988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5898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3562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667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N=436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N=436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" y="697610"/>
            <a:ext cx="1480566" cy="1389919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887919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8477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WOJEWÓDZTWO OPOLSKIE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129199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=81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12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28847" y="1503546"/>
            <a:ext cx="2556000" cy="864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47740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244703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57842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4" cy="138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34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OPOLSKIE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135193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425146"/>
              </p:ext>
            </p:extLst>
          </p:nvPr>
        </p:nvGraphicFramePr>
        <p:xfrm>
          <a:off x="9883961" y="169775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10414"/>
              </p:ext>
            </p:extLst>
          </p:nvPr>
        </p:nvGraphicFramePr>
        <p:xfrm>
          <a:off x="6930375" y="1869309"/>
          <a:ext cx="3109147" cy="4165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3816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1845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667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164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2108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2988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5898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3562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667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N=81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N=81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4" cy="1389919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035295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562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Obraz 11" descr="Obraz 11"/>
          <p:cNvPicPr>
            <a:picLocks noChangeAspect="1"/>
          </p:cNvPicPr>
          <p:nvPr/>
        </p:nvPicPr>
        <p:blipFill rotWithShape="1">
          <a:blip r:embed="rId2"/>
          <a:srcRect l="8500" t="21885" r="5844" b="5371"/>
          <a:stretch/>
        </p:blipFill>
        <p:spPr>
          <a:xfrm>
            <a:off x="-2" y="1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Prostokąt 1"/>
          <p:cNvSpPr/>
          <p:nvPr/>
        </p:nvSpPr>
        <p:spPr>
          <a:xfrm>
            <a:off x="0" y="340245"/>
            <a:ext cx="12192000" cy="1548003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0" name="pole tekstowe 3"/>
          <p:cNvSpPr txBox="1"/>
          <p:nvPr/>
        </p:nvSpPr>
        <p:spPr>
          <a:xfrm>
            <a:off x="1274929" y="729528"/>
            <a:ext cx="9903659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sym typeface="Candara"/>
              </a:rPr>
              <a:t>METOD</a:t>
            </a:r>
            <a:r>
              <a:rPr kumimoji="0" lang="pl-P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sym typeface="Candara"/>
              </a:rPr>
              <a:t>O</a:t>
            </a:r>
            <a:r>
              <a:rPr kumimoji="0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sym typeface="Candara"/>
              </a:rPr>
              <a:t>LOGIA</a:t>
            </a:r>
            <a:r>
              <a:rPr kumimoji="0" lang="pl-P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sym typeface="Candara"/>
              </a:rPr>
              <a:t> I PODSUMOWANIE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sym typeface="Candara"/>
            </a:endParaRPr>
          </a:p>
        </p:txBody>
      </p:sp>
      <p:sp>
        <p:nvSpPr>
          <p:cNvPr id="171" name="Strzałka: pięciokąt 3"/>
          <p:cNvSpPr/>
          <p:nvPr/>
        </p:nvSpPr>
        <p:spPr>
          <a:xfrm>
            <a:off x="-1" y="4336472"/>
            <a:ext cx="1216048" cy="775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709" y="0"/>
                </a:lnTo>
                <a:lnTo>
                  <a:pt x="21600" y="10800"/>
                </a:lnTo>
                <a:lnTo>
                  <a:pt x="147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72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88" y="6142094"/>
            <a:ext cx="951367" cy="630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a 8" descr="Wykres słupkowy">
            <a:hlinkClick r:id="rId4" action="ppaction://hlinksldjump"/>
            <a:extLst>
              <a:ext uri="{FF2B5EF4-FFF2-40B4-BE49-F238E27FC236}">
                <a16:creationId xmlns:a16="http://schemas.microsoft.com/office/drawing/2014/main" id="{513245DA-9E2C-44DE-B14E-E30643E86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6897" y="4354683"/>
            <a:ext cx="739434" cy="7394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WOJEWÓDZTWO PODKARPACKIE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975212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=176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19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28847" y="1503546"/>
            <a:ext cx="2340000" cy="684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42448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082115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33418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4" cy="13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76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PODKARPACKIE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867387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990044"/>
              </p:ext>
            </p:extLst>
          </p:nvPr>
        </p:nvGraphicFramePr>
        <p:xfrm>
          <a:off x="9883961" y="169775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5311"/>
              </p:ext>
            </p:extLst>
          </p:nvPr>
        </p:nvGraphicFramePr>
        <p:xfrm>
          <a:off x="6930375" y="1869309"/>
          <a:ext cx="3109147" cy="4219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8219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235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102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30687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13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1809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2555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1809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631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7370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36193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7102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N=176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N=176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4" cy="1389918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799930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99235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WOJEWÓDZTWO PODLASKIE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069943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=98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8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28847" y="1503546"/>
            <a:ext cx="1800000" cy="648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42448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24827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61177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3" cy="13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51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PODLASKIE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670689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140835"/>
              </p:ext>
            </p:extLst>
          </p:nvPr>
        </p:nvGraphicFramePr>
        <p:xfrm>
          <a:off x="9883961" y="169775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23688"/>
              </p:ext>
            </p:extLst>
          </p:nvPr>
        </p:nvGraphicFramePr>
        <p:xfrm>
          <a:off x="6930375" y="1869310"/>
          <a:ext cx="3109147" cy="42165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61775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4095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3266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25715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24040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39338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31718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516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N=98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N=98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3" cy="1389918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174674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0073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WOJEWÓDZTWO POMORSKIE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445130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=186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22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28847" y="1503546"/>
            <a:ext cx="1908000" cy="756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53431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582811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364226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3" cy="13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3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POMORSKIE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183769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237765"/>
              </p:ext>
            </p:extLst>
          </p:nvPr>
        </p:nvGraphicFramePr>
        <p:xfrm>
          <a:off x="9883961" y="169775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43613"/>
              </p:ext>
            </p:extLst>
          </p:nvPr>
        </p:nvGraphicFramePr>
        <p:xfrm>
          <a:off x="6930375" y="1869310"/>
          <a:ext cx="3109147" cy="4220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61775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4095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3266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25715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24040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39338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22002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168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4288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516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N=186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N=186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3" cy="1389917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585746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0536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WOJEWÓDZTWO ŚLĄSKIE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957893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=381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42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28847" y="1503546"/>
            <a:ext cx="1908000" cy="756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53431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53942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02572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2" cy="13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69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ŚLĄSKIE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814607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616548"/>
              </p:ext>
            </p:extLst>
          </p:nvPr>
        </p:nvGraphicFramePr>
        <p:xfrm>
          <a:off x="9883961" y="169775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87260"/>
              </p:ext>
            </p:extLst>
          </p:nvPr>
        </p:nvGraphicFramePr>
        <p:xfrm>
          <a:off x="6930375" y="1869310"/>
          <a:ext cx="3109147" cy="4220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61775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4095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3266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25715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24040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39338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22002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168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4288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516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N=381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N=381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2" cy="1389917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414228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35707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WOJEWÓDZTWO ŚWIĘTOKRZYSKIE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845136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=105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9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28847" y="1503546"/>
            <a:ext cx="1728000" cy="648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46265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033853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88070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2" cy="13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38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553962"/>
              </p:ext>
            </p:extLst>
          </p:nvPr>
        </p:nvGraphicFramePr>
        <p:xfrm>
          <a:off x="6930375" y="1869310"/>
          <a:ext cx="3109147" cy="4162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61775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835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3266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1390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168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4288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516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ŚWIĘTOKRZYSKIE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973041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034798"/>
              </p:ext>
            </p:extLst>
          </p:nvPr>
        </p:nvGraphicFramePr>
        <p:xfrm>
          <a:off x="9883961" y="169775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N=105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N=105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2" cy="1389916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971744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486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POSOBY SPĘDZANIA CZASU WOLNEGO"/>
          <p:cNvSpPr txBox="1">
            <a:spLocks noGrp="1"/>
          </p:cNvSpPr>
          <p:nvPr>
            <p:ph type="title"/>
          </p:nvPr>
        </p:nvSpPr>
        <p:spPr>
          <a:xfrm>
            <a:off x="9321" y="261610"/>
            <a:ext cx="12193200" cy="421200"/>
          </a:xfrm>
          <a:prstGeom prst="rect">
            <a:avLst/>
          </a:prstGeom>
        </p:spPr>
        <p:txBody>
          <a:bodyPr/>
          <a:lstStyle/>
          <a:p>
            <a:r>
              <a:rPr dirty="0"/>
              <a:t>METODOLOGIA BADANIA</a:t>
            </a:r>
          </a:p>
        </p:txBody>
      </p:sp>
      <p:sp>
        <p:nvSpPr>
          <p:cNvPr id="176" name="Prostokąt 43"/>
          <p:cNvSpPr txBox="1"/>
          <p:nvPr/>
        </p:nvSpPr>
        <p:spPr>
          <a:xfrm>
            <a:off x="1308987" y="1205831"/>
            <a:ext cx="9593868" cy="38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40367" marR="0" lvl="0" indent="-140367" algn="just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ClrTx/>
              <a:buSzPct val="100000"/>
              <a:buFontTx/>
              <a:buChar char="•"/>
              <a:tabLst/>
              <a:defRPr sz="1400">
                <a:latin typeface="Candara"/>
                <a:ea typeface="Candara"/>
                <a:cs typeface="Candara"/>
                <a:sym typeface="Candara"/>
              </a:defRPr>
            </a:pP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sym typeface="Candara"/>
            </a:endParaRPr>
          </a:p>
        </p:txBody>
      </p:sp>
      <p:pic>
        <p:nvPicPr>
          <p:cNvPr id="25" name="Grafika 24" descr="Wykres słupkowy">
            <a:hlinkClick r:id="" action="ppaction://noaction"/>
            <a:extLst>
              <a:ext uri="{FF2B5EF4-FFF2-40B4-BE49-F238E27FC236}">
                <a16:creationId xmlns:a16="http://schemas.microsoft.com/office/drawing/2014/main" id="{1EF79D74-6FE5-40EB-B50D-DA3A469A7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1" y="2027126"/>
            <a:ext cx="1152000" cy="1152000"/>
          </a:xfrm>
          <a:prstGeom prst="rect">
            <a:avLst/>
          </a:prstGeom>
        </p:spPr>
      </p:pic>
      <p:pic>
        <p:nvPicPr>
          <p:cNvPr id="26" name="Grafika 25" descr="Rozwój biznesu">
            <a:extLst>
              <a:ext uri="{FF2B5EF4-FFF2-40B4-BE49-F238E27FC236}">
                <a16:creationId xmlns:a16="http://schemas.microsoft.com/office/drawing/2014/main" id="{4BB5BB97-DD74-4296-BBBF-5C8041702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32" y="990768"/>
            <a:ext cx="1152000" cy="1152000"/>
          </a:xfrm>
          <a:prstGeom prst="rect">
            <a:avLst/>
          </a:prstGeom>
        </p:spPr>
      </p:pic>
      <p:pic>
        <p:nvPicPr>
          <p:cNvPr id="27" name="Grafika 26" descr="Kalendarz miesięczny">
            <a:extLst>
              <a:ext uri="{FF2B5EF4-FFF2-40B4-BE49-F238E27FC236}">
                <a16:creationId xmlns:a16="http://schemas.microsoft.com/office/drawing/2014/main" id="{73C64736-0531-4E39-849B-09A1C693D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3366106"/>
            <a:ext cx="1152000" cy="1152000"/>
          </a:xfrm>
          <a:prstGeom prst="rect">
            <a:avLst/>
          </a:prstGeom>
        </p:spPr>
      </p:pic>
      <p:pic>
        <p:nvPicPr>
          <p:cNvPr id="28" name="Grafika 27" descr="Lista kontrolna">
            <a:extLst>
              <a:ext uri="{FF2B5EF4-FFF2-40B4-BE49-F238E27FC236}">
                <a16:creationId xmlns:a16="http://schemas.microsoft.com/office/drawing/2014/main" id="{F92A65CD-D216-4431-8DF0-6686D446F9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4693" y="4705086"/>
            <a:ext cx="1155697" cy="1155697"/>
          </a:xfrm>
          <a:prstGeom prst="rect">
            <a:avLst/>
          </a:prstGeom>
        </p:spPr>
      </p:pic>
      <p:graphicFrame>
        <p:nvGraphicFramePr>
          <p:cNvPr id="23" name="Tabela 2">
            <a:extLst>
              <a:ext uri="{FF2B5EF4-FFF2-40B4-BE49-F238E27FC236}">
                <a16:creationId xmlns:a16="http://schemas.microsoft.com/office/drawing/2014/main" id="{9755CA31-6FB2-4EA1-BFDF-957129B66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44452"/>
              </p:ext>
            </p:extLst>
          </p:nvPr>
        </p:nvGraphicFramePr>
        <p:xfrm>
          <a:off x="1490339" y="626533"/>
          <a:ext cx="10541715" cy="514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1715">
                  <a:extLst>
                    <a:ext uri="{9D8B030D-6E8A-4147-A177-3AD203B41FA5}">
                      <a16:colId xmlns:a16="http://schemas.microsoft.com/office/drawing/2014/main" val="3577261051"/>
                    </a:ext>
                  </a:extLst>
                </a:gridCol>
              </a:tblGrid>
              <a:tr h="169136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400"/>
                        </a:spcAft>
                        <a:buSzPct val="100000"/>
                        <a:buNone/>
                        <a:defRPr sz="1400">
                          <a:latin typeface="Candara"/>
                          <a:ea typeface="Candara"/>
                          <a:cs typeface="Candara"/>
                          <a:sym typeface="Candara"/>
                        </a:defRPr>
                      </a:pP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Celem badania była analiza poziomu świadomości Polek na temat wirusa HPV. Czy słyszały o wirusie HPV? Jak często wykonują cytologię? Jakie stosują działania profilaktyczne?</a:t>
                      </a:r>
                      <a:endParaRPr lang="pl-PL" sz="1400" dirty="0">
                        <a:solidFill>
                          <a:schemeClr val="tx1"/>
                        </a:solidFill>
                        <a:sym typeface="Candar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7037047"/>
                  </a:ext>
                </a:extLst>
              </a:tr>
              <a:tr h="145224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400"/>
                        </a:spcAft>
                        <a:buSzPct val="100000"/>
                        <a:buNone/>
                        <a:defRPr sz="1400">
                          <a:latin typeface="Candara"/>
                          <a:ea typeface="Candara"/>
                          <a:cs typeface="Candara"/>
                          <a:sym typeface="Candara"/>
                        </a:defRPr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Badanie zostało zrealizowane w dniach 17-23.03.2020 przez </a:t>
                      </a: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SW RESEARCH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Agencję Badań Rynku i Opinii </a:t>
                      </a:r>
                      <a:r>
                        <a:rPr lang="pl-PL" sz="140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metodą wywiadów on-line (CAWI) na panelu internetowym </a:t>
                      </a:r>
                      <a:r>
                        <a:rPr lang="pl-PL" sz="1400" b="1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SW Panel</a:t>
                      </a:r>
                      <a:r>
                        <a:rPr lang="pl-PL" sz="140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2413308"/>
                  </a:ext>
                </a:extLst>
              </a:tr>
              <a:tr h="116761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l-PL" sz="140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W ramach badania przeprowadzono </a:t>
                      </a:r>
                      <a:r>
                        <a:rPr lang="pl-PL" sz="1400" b="1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3142</a:t>
                      </a:r>
                      <a:r>
                        <a:rPr lang="pl-PL" sz="140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b="1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ankiet </a:t>
                      </a:r>
                      <a:r>
                        <a:rPr lang="pl-PL" sz="140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pl-PL" sz="1400" strike="noStrike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respondentkami </a:t>
                      </a:r>
                      <a:r>
                        <a:rPr lang="pl-PL" sz="140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panelu SW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Research.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5682535"/>
                  </a:ext>
                </a:extLst>
              </a:tr>
              <a:tr h="82894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buClr>
                          <a:schemeClr val="accent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l-PL" sz="140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Kwestionariusz badawczy został przygotowany przez </a:t>
                      </a:r>
                      <a:r>
                        <a:rPr lang="pl-PL" sz="1400" b="1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SW RESEARCH </a:t>
                      </a:r>
                      <a:r>
                        <a:rPr lang="pl-PL" sz="140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 konsultowany przez </a:t>
                      </a:r>
                      <a:r>
                        <a:rPr lang="pl-PL" sz="1400" b="1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MSL.</a:t>
                      </a:r>
                      <a:endParaRPr lang="pl-PL" sz="1400" dirty="0">
                        <a:latin typeface="Candara" panose="020E0502030303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990662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2" y="256602"/>
            <a:ext cx="12192001" cy="400623"/>
          </a:xfrm>
        </p:spPr>
        <p:txBody>
          <a:bodyPr/>
          <a:lstStyle/>
          <a:p>
            <a:r>
              <a:rPr lang="pl-PL" dirty="0"/>
              <a:t>BADANIE CYTOLOGICZNE - WOJEWÓDZTWO WARMIŃSKO-MAZURSKIE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849032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=117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7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28847" y="1503546"/>
            <a:ext cx="1656000" cy="576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35912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163089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92942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1" cy="13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89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WARMIŃSKO-MAZURSKIE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542676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072729"/>
              </p:ext>
            </p:extLst>
          </p:nvPr>
        </p:nvGraphicFramePr>
        <p:xfrm>
          <a:off x="9883961" y="169775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48463"/>
              </p:ext>
            </p:extLst>
          </p:nvPr>
        </p:nvGraphicFramePr>
        <p:xfrm>
          <a:off x="6930375" y="1869310"/>
          <a:ext cx="3109147" cy="4231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61775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835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3266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1390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168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4288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4203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N=105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N=105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1" cy="1389916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226777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81888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2" y="256602"/>
            <a:ext cx="12192001" cy="400623"/>
          </a:xfrm>
        </p:spPr>
        <p:txBody>
          <a:bodyPr/>
          <a:lstStyle/>
          <a:p>
            <a:r>
              <a:rPr lang="pl-PL" dirty="0"/>
              <a:t>BADANIE CYTOLOGICZNE - WOJEWÓDZTWO WIELKOPOLSKIE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066040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=287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36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28847" y="1503546"/>
            <a:ext cx="2052000" cy="792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51694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861930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46414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1" cy="13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77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WIELKOPOLSKIE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86248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038220"/>
              </p:ext>
            </p:extLst>
          </p:nvPr>
        </p:nvGraphicFramePr>
        <p:xfrm>
          <a:off x="9883961" y="169775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909792"/>
              </p:ext>
            </p:extLst>
          </p:nvPr>
        </p:nvGraphicFramePr>
        <p:xfrm>
          <a:off x="6930375" y="1869310"/>
          <a:ext cx="3109147" cy="4162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61775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835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3266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1390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168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4288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516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N=287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N=287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1" cy="1389915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41675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37008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2" y="256602"/>
            <a:ext cx="12192001" cy="400623"/>
          </a:xfrm>
        </p:spPr>
        <p:txBody>
          <a:bodyPr/>
          <a:lstStyle/>
          <a:p>
            <a:r>
              <a:rPr lang="pl-PL" dirty="0"/>
              <a:t>BADANIE CYTOLOGICZNE - WOJEWÓDZTWO ZACHODNIO-POMORSKIE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861845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*N</a:t>
            </a:r>
            <a:r>
              <a:rPr lang="pl-PL" sz="1000" dirty="0">
                <a:latin typeface="Candara" panose="020E0502030303020204" pitchFamily="34" charset="0"/>
              </a:rPr>
              <a:t>=131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**Pytanie wielokrotnego wyboru, pytanie zadawane osobom, które nie wykonują cytologii, N= 13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28847" y="1503546"/>
            <a:ext cx="2052000" cy="684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44731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277444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84781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554D3693-4E41-48CF-A584-560783F1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0" cy="13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50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97DBC-8157-4A17-8EB9-B638AE7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ŚWIADOMOŚĆ WIRUSA HPV I DZIAŁANIA PROFILAKTYCZNE - WOJEWÓDZTWO ZACHODNIO-POMORSKIE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005AEA0-7732-4505-B4DB-76C9D5596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588357"/>
              </p:ext>
            </p:extLst>
          </p:nvPr>
        </p:nvGraphicFramePr>
        <p:xfrm>
          <a:off x="5016300" y="748487"/>
          <a:ext cx="3244849" cy="80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8E1236A-DD42-4A4D-B90E-3CB3E6EB88C3}"/>
              </a:ext>
            </a:extLst>
          </p:cNvPr>
          <p:cNvSpPr txBox="1"/>
          <p:nvPr/>
        </p:nvSpPr>
        <p:spPr>
          <a:xfrm>
            <a:off x="4592379" y="699318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Czy słyszałaś kiedykolwiek o wirusie HPV?</a:t>
            </a:r>
          </a:p>
        </p:txBody>
      </p:sp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5DAFB6ED-914D-4D77-8EAE-895AF24D6E19}"/>
              </a:ext>
            </a:extLst>
          </p:cNvPr>
          <p:cNvGraphicFramePr>
            <a:graphicFrameLocks noGrp="1"/>
          </p:cNvGraphicFramePr>
          <p:nvPr/>
        </p:nvGraphicFramePr>
        <p:xfrm>
          <a:off x="-1" y="2056052"/>
          <a:ext cx="3988555" cy="379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555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79590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HPV to inaczej wirus brodawczaka ludzkiego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Obecność wirusa jest równoznaczne z pojawieniem się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raka szyjki macicy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Nosicielami wirusa mogą być tylko kobiety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ten może mieć związek z występowaniem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rzadkich nowotworów takich jak: nowotwór odbytu czy języka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Wirus może przetrwać w ludzkim organizmie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 nawet kilkanaście lat nie dając żadnych objawów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W większości przypadków organizm jest w stanie sam </a:t>
                      </a:r>
                    </a:p>
                    <a:p>
                      <a:r>
                        <a:rPr lang="pl-PL" sz="1050" dirty="0">
                          <a:latin typeface="Candara" panose="020E0502030303020204" pitchFamily="34" charset="0"/>
                        </a:rPr>
                        <a:t>zwalczyć wirusa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Zmiany wywołane wirusem HPV można leczyć tylko chirurgicznie (operacyjnie) lub radiologicznie (chemioterapia)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niektórych przypadkach warto poprzeć badanie cytologiczne następnymi testami diagnostycznymi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234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cytologiczne jest najlepszym pierwszym krokiem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 diagnozie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79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Uważam, że jestem w niskiej grupie zagrożenia wirusem HPV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30272E4-C1CE-41FF-B35B-B9FE4AEE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250518"/>
              </p:ext>
            </p:extLst>
          </p:nvPr>
        </p:nvGraphicFramePr>
        <p:xfrm>
          <a:off x="9883961" y="1697755"/>
          <a:ext cx="2158971" cy="45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ela 3">
            <a:extLst>
              <a:ext uri="{FF2B5EF4-FFF2-40B4-BE49-F238E27FC236}">
                <a16:creationId xmlns:a16="http://schemas.microsoft.com/office/drawing/2014/main" id="{775838DE-9051-4089-A810-F7B99298F851}"/>
              </a:ext>
            </a:extLst>
          </p:cNvPr>
          <p:cNvGraphicFramePr>
            <a:graphicFrameLocks noGrp="1"/>
          </p:cNvGraphicFramePr>
          <p:nvPr/>
        </p:nvGraphicFramePr>
        <p:xfrm>
          <a:off x="6930375" y="1869310"/>
          <a:ext cx="3109147" cy="4162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147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261775">
                <a:tc>
                  <a:txBody>
                    <a:bodyPr/>
                    <a:lstStyle/>
                    <a:p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przygodnych kontaktów seksualnych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3835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Obserwacja swojego ciała, regularne samobadanie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97594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palenia tytoniu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3266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Regularne badania profilaktyczne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Wybieranie bielizny z naturalnych, przewiewnych materiałów np. bawełny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Unikanie spożycia alkoholu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1390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Brak kontaktów seksualnych bez zabezpieczenia w postaci prezerwatywy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Rozmowa z partnerem / partnerką seksualnym na temat jego profilaktyki zdrowotnej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1685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Zdrowa dieta bogata w witaminę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24288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Szczepienie przeciwko wirusowi HPV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  <a:tr h="3516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Badania genetyczne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030331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461162"/>
                  </a:ext>
                </a:extLst>
              </a:tr>
              <a:tr h="2550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Żadne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163595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DB71928-70BD-4695-BD82-0D0DEC40BA6D}"/>
              </a:ext>
            </a:extLst>
          </p:cNvPr>
          <p:cNvSpPr txBox="1"/>
          <p:nvPr/>
        </p:nvSpPr>
        <p:spPr>
          <a:xfrm>
            <a:off x="1880423" y="1597891"/>
            <a:ext cx="42849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Przeczytaj poniższe zdania dotyczące wirusa HPV i oceń, </a:t>
            </a:r>
          </a:p>
          <a:p>
            <a:pPr algn="ctr"/>
            <a:r>
              <a:rPr lang="pl-PL" sz="1100" b="1" dirty="0">
                <a:latin typeface="Candara" panose="020E0502030303020204" pitchFamily="34" charset="0"/>
              </a:rPr>
              <a:t>które zgodnie z Twoja wiedzą są PRAWDZIWE.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A9C03A-3B01-4324-B577-34C273E455B8}"/>
              </a:ext>
            </a:extLst>
          </p:cNvPr>
          <p:cNvSpPr txBox="1"/>
          <p:nvPr/>
        </p:nvSpPr>
        <p:spPr>
          <a:xfrm>
            <a:off x="7741500" y="1605466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Jakie działania profilaktyczne stosujesz?* 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BE8FDC-6A5B-49A4-AE5E-736A076B3B4F}"/>
              </a:ext>
            </a:extLst>
          </p:cNvPr>
          <p:cNvSpPr txBox="1"/>
          <p:nvPr/>
        </p:nvSpPr>
        <p:spPr>
          <a:xfrm>
            <a:off x="0" y="6089149"/>
            <a:ext cx="7304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*Pytanie wielokrotnego wyboru, N=131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N=131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DD3168CB-C034-45C8-85A6-9455FEFC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" y="697610"/>
            <a:ext cx="1480560" cy="1389915"/>
          </a:xfrm>
          <a:prstGeom prst="rect">
            <a:avLst/>
          </a:prstGeom>
        </p:spPr>
      </p:pic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A603B62A-B40D-4EC2-A55A-C2AC5DBE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114083"/>
              </p:ext>
            </p:extLst>
          </p:nvPr>
        </p:nvGraphicFramePr>
        <p:xfrm>
          <a:off x="3874255" y="1857479"/>
          <a:ext cx="1993145" cy="44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56448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0197F21-C372-41A9-9675-165008BF3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sp>
        <p:nvSpPr>
          <p:cNvPr id="169" name="Prostokąt 1"/>
          <p:cNvSpPr/>
          <p:nvPr/>
        </p:nvSpPr>
        <p:spPr>
          <a:xfrm>
            <a:off x="0" y="340245"/>
            <a:ext cx="12192000" cy="1548003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0" name="pole tekstowe 3"/>
          <p:cNvSpPr txBox="1"/>
          <p:nvPr/>
        </p:nvSpPr>
        <p:spPr>
          <a:xfrm>
            <a:off x="1274929" y="729528"/>
            <a:ext cx="9903659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lang="pl-PL" dirty="0"/>
              <a:t>STRUKTURA DEMOGRAFICZNA</a:t>
            </a:r>
            <a:endParaRPr dirty="0"/>
          </a:p>
        </p:txBody>
      </p:sp>
      <p:sp>
        <p:nvSpPr>
          <p:cNvPr id="171" name="Strzałka: pięciokąt 3"/>
          <p:cNvSpPr/>
          <p:nvPr/>
        </p:nvSpPr>
        <p:spPr>
          <a:xfrm>
            <a:off x="-1" y="4336472"/>
            <a:ext cx="1216048" cy="775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709" y="0"/>
                </a:lnTo>
                <a:lnTo>
                  <a:pt x="21600" y="10800"/>
                </a:lnTo>
                <a:lnTo>
                  <a:pt x="147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72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88" y="6142094"/>
            <a:ext cx="951367" cy="630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a 8" descr="Rodzina z dwojgiem dzieci">
            <a:hlinkClick r:id="rId4" action="ppaction://hlinksldjump"/>
            <a:extLst>
              <a:ext uri="{FF2B5EF4-FFF2-40B4-BE49-F238E27FC236}">
                <a16:creationId xmlns:a16="http://schemas.microsoft.com/office/drawing/2014/main" id="{513245DA-9E2C-44DE-B14E-E30643E86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6897" y="4354683"/>
            <a:ext cx="739434" cy="7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5033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BB07B2-ED0D-4BAB-B76E-0A0736DD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DEMOGRAFICZNA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9716A66E-7EEC-467A-8DFA-F9E2BD5C3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053578"/>
              </p:ext>
            </p:extLst>
          </p:nvPr>
        </p:nvGraphicFramePr>
        <p:xfrm>
          <a:off x="2282392" y="993391"/>
          <a:ext cx="3940175" cy="131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EEE1950-C217-4FE3-8D11-EA3920113ECB}"/>
              </a:ext>
            </a:extLst>
          </p:cNvPr>
          <p:cNvSpPr txBox="1"/>
          <p:nvPr/>
        </p:nvSpPr>
        <p:spPr>
          <a:xfrm>
            <a:off x="2110019" y="930661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WIEK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7170FA3-257C-4CC2-BEA6-0A00FB940198}"/>
              </a:ext>
            </a:extLst>
          </p:cNvPr>
          <p:cNvSpPr txBox="1"/>
          <p:nvPr/>
        </p:nvSpPr>
        <p:spPr>
          <a:xfrm>
            <a:off x="2110019" y="2266951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KLASA MIEJSCOWOŚCI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AC19E1F0-15A1-4486-B766-BA4613F0C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632051"/>
              </p:ext>
            </p:extLst>
          </p:nvPr>
        </p:nvGraphicFramePr>
        <p:xfrm>
          <a:off x="1631950" y="2500068"/>
          <a:ext cx="6702425" cy="331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78D997D8-9002-4916-B31C-7F13893F8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441501"/>
              </p:ext>
            </p:extLst>
          </p:nvPr>
        </p:nvGraphicFramePr>
        <p:xfrm>
          <a:off x="7045382" y="993391"/>
          <a:ext cx="3940175" cy="131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FD82391-F805-43EB-AA53-F90961A144FC}"/>
              </a:ext>
            </a:extLst>
          </p:cNvPr>
          <p:cNvSpPr txBox="1"/>
          <p:nvPr/>
        </p:nvSpPr>
        <p:spPr>
          <a:xfrm>
            <a:off x="6873009" y="930661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100" b="1" dirty="0">
                <a:latin typeface="Candara" panose="020E0502030303020204" pitchFamily="34" charset="0"/>
              </a:rPr>
              <a:t>WYKSZTAŁCENIE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75F6D0E9-E6DA-48B4-9558-F481C8CA7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447226"/>
              </p:ext>
            </p:extLst>
          </p:nvPr>
        </p:nvGraphicFramePr>
        <p:xfrm>
          <a:off x="7045382" y="2633173"/>
          <a:ext cx="3940175" cy="131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DE2BFF4-8800-43EB-B5C0-95730D3A091C}"/>
              </a:ext>
            </a:extLst>
          </p:cNvPr>
          <p:cNvSpPr txBox="1"/>
          <p:nvPr/>
        </p:nvSpPr>
        <p:spPr>
          <a:xfrm>
            <a:off x="6873009" y="2570443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OBECNIE W STAŁYM ZWIĄZKU</a:t>
            </a:r>
          </a:p>
        </p:txBody>
      </p:sp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F6F26D4C-47F1-4888-B3CA-AA7F38AE7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548902"/>
              </p:ext>
            </p:extLst>
          </p:nvPr>
        </p:nvGraphicFramePr>
        <p:xfrm>
          <a:off x="7045382" y="4272954"/>
          <a:ext cx="3940175" cy="131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DA83E45-1C20-4C52-8FE2-4A9388914A48}"/>
              </a:ext>
            </a:extLst>
          </p:cNvPr>
          <p:cNvSpPr txBox="1"/>
          <p:nvPr/>
        </p:nvSpPr>
        <p:spPr>
          <a:xfrm>
            <a:off x="6873009" y="4210224"/>
            <a:ext cx="428492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POSIADANIE DZIECI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8B16B1F-68A1-47B2-B03B-EB81022AF1F6}"/>
              </a:ext>
            </a:extLst>
          </p:cNvPr>
          <p:cNvSpPr txBox="1"/>
          <p:nvPr/>
        </p:nvSpPr>
        <p:spPr>
          <a:xfrm>
            <a:off x="0" y="6089149"/>
            <a:ext cx="7304567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dirty="0">
                <a:latin typeface="Candara" panose="020E0502030303020204" pitchFamily="34" charset="0"/>
              </a:rPr>
              <a:t>Dane w %, N=3142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90500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E5C360F-F95D-4E3A-8095-7E1763F998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10846" r="3497" b="981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Prostokąt 1">
            <a:extLst>
              <a:ext uri="{FF2B5EF4-FFF2-40B4-BE49-F238E27FC236}">
                <a16:creationId xmlns:a16="http://schemas.microsoft.com/office/drawing/2014/main" id="{6BBC62C9-1431-4613-B0CD-707D8CD0E7A7}"/>
              </a:ext>
            </a:extLst>
          </p:cNvPr>
          <p:cNvSpPr/>
          <p:nvPr/>
        </p:nvSpPr>
        <p:spPr>
          <a:xfrm>
            <a:off x="0" y="381600"/>
            <a:ext cx="12193200" cy="1548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34289" tIns="34289" rIns="34289" bIns="34289" anchor="ctr"/>
          <a:lstStyle/>
          <a:p>
            <a:endParaRPr sz="135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42612" y="717183"/>
            <a:ext cx="3552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andara" panose="020E0502030303020204" pitchFamily="34" charset="0"/>
              </a:rPr>
              <a:t>Adrian Wróblewski</a:t>
            </a:r>
          </a:p>
          <a:p>
            <a:r>
              <a:rPr lang="pl-PL" b="1" dirty="0">
                <a:solidFill>
                  <a:schemeClr val="bg1"/>
                </a:solidFill>
                <a:latin typeface="Candara" panose="020E0502030303020204" pitchFamily="34" charset="0"/>
              </a:rPr>
              <a:t>	</a:t>
            </a:r>
          </a:p>
          <a:p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Research &amp; New Business </a:t>
            </a:r>
            <a:r>
              <a:rPr lang="pl-PL" dirty="0" err="1">
                <a:solidFill>
                  <a:schemeClr val="bg1"/>
                </a:solidFill>
                <a:latin typeface="Candara" panose="020E0502030303020204" pitchFamily="34" charset="0"/>
              </a:rPr>
              <a:t>Director</a:t>
            </a:r>
            <a:endParaRPr lang="pl-PL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Grafika 5" descr="Poczta e-mail">
            <a:extLst>
              <a:ext uri="{FF2B5EF4-FFF2-40B4-BE49-F238E27FC236}">
                <a16:creationId xmlns:a16="http://schemas.microsoft.com/office/drawing/2014/main" id="{B732B737-115F-4C24-BDE4-1D8B1ABB3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235" y="1113273"/>
            <a:ext cx="463204" cy="463204"/>
          </a:xfrm>
          <a:prstGeom prst="rect">
            <a:avLst/>
          </a:prstGeom>
        </p:spPr>
      </p:pic>
      <p:pic>
        <p:nvPicPr>
          <p:cNvPr id="8" name="Grafika 7" descr="Słuchawka">
            <a:extLst>
              <a:ext uri="{FF2B5EF4-FFF2-40B4-BE49-F238E27FC236}">
                <a16:creationId xmlns:a16="http://schemas.microsoft.com/office/drawing/2014/main" id="{F35D4C7F-5593-4B3E-AE58-99A6AE20F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9757" y="616195"/>
            <a:ext cx="457200" cy="4572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900BF25-EAFF-41B8-BC18-B99FB5D40A9D}"/>
              </a:ext>
            </a:extLst>
          </p:cNvPr>
          <p:cNvSpPr txBox="1"/>
          <p:nvPr/>
        </p:nvSpPr>
        <p:spPr>
          <a:xfrm>
            <a:off x="7224914" y="717183"/>
            <a:ext cx="3133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tel.:  +48 535 987 336</a:t>
            </a:r>
          </a:p>
          <a:p>
            <a:r>
              <a:rPr lang="pl-PL" b="1" dirty="0">
                <a:solidFill>
                  <a:schemeClr val="bg1"/>
                </a:solidFill>
                <a:latin typeface="Candara" panose="020E0502030303020204" pitchFamily="34" charset="0"/>
              </a:rPr>
              <a:t>	</a:t>
            </a:r>
          </a:p>
          <a:p>
            <a:r>
              <a:rPr lang="pl-PL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Candara" panose="020E05020303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a.wroblewski@swresearch.pl</a:t>
            </a:r>
            <a:endParaRPr lang="pl-PL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C4124F54-D85D-454D-B896-235DB22D0C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88" y="6142094"/>
            <a:ext cx="951367" cy="63005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025E536-6822-4155-A18E-23BD1F300C28}"/>
              </a:ext>
            </a:extLst>
          </p:cNvPr>
          <p:cNvCxnSpPr/>
          <p:nvPr/>
        </p:nvCxnSpPr>
        <p:spPr>
          <a:xfrm>
            <a:off x="6096000" y="616195"/>
            <a:ext cx="0" cy="113601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D39B80AB-1412-4B5B-B352-FACE090779A5}"/>
              </a:ext>
            </a:extLst>
          </p:cNvPr>
          <p:cNvSpPr/>
          <p:nvPr/>
        </p:nvSpPr>
        <p:spPr>
          <a:xfrm>
            <a:off x="0" y="1929600"/>
            <a:ext cx="12193200" cy="1548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34289" tIns="34289" rIns="34289" bIns="3428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sz="135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5C5F127-9D80-46DD-AA42-DB6184013B7A}"/>
              </a:ext>
            </a:extLst>
          </p:cNvPr>
          <p:cNvSpPr txBox="1"/>
          <p:nvPr/>
        </p:nvSpPr>
        <p:spPr>
          <a:xfrm>
            <a:off x="2555313" y="1976096"/>
            <a:ext cx="3453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pl-PL" b="1" dirty="0">
                <a:solidFill>
                  <a:schemeClr val="bg1"/>
                </a:solidFill>
                <a:latin typeface="Candara" panose="020E0502030303020204" pitchFamily="34" charset="0"/>
              </a:rPr>
              <a:t>Monika Dobraszkiewicz</a:t>
            </a:r>
          </a:p>
          <a:p>
            <a:r>
              <a:rPr lang="pl-PL" b="1" dirty="0">
                <a:solidFill>
                  <a:schemeClr val="bg1"/>
                </a:solidFill>
                <a:latin typeface="Candara" panose="020E0502030303020204" pitchFamily="34" charset="0"/>
              </a:rPr>
              <a:t>	</a:t>
            </a:r>
          </a:p>
          <a:p>
            <a:r>
              <a:rPr lang="pl-PL" dirty="0" err="1">
                <a:solidFill>
                  <a:schemeClr val="bg1"/>
                </a:solidFill>
                <a:latin typeface="Candara" panose="020E0502030303020204" pitchFamily="34" charset="0"/>
              </a:rPr>
              <a:t>Research</a:t>
            </a:r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Candara" panose="020E0502030303020204" pitchFamily="34" charset="0"/>
              </a:rPr>
              <a:t>Executive</a:t>
            </a:r>
            <a:endParaRPr lang="pl-PL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4" name="Grafika 14" descr="Poczta e-mail">
            <a:extLst>
              <a:ext uri="{FF2B5EF4-FFF2-40B4-BE49-F238E27FC236}">
                <a16:creationId xmlns:a16="http://schemas.microsoft.com/office/drawing/2014/main" id="{7BFC603D-2E7B-43E7-A590-69742DE5A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9757" y="2431143"/>
            <a:ext cx="463204" cy="463204"/>
          </a:xfrm>
          <a:prstGeom prst="rect">
            <a:avLst/>
          </a:prstGeom>
        </p:spPr>
      </p:pic>
      <p:pic>
        <p:nvPicPr>
          <p:cNvPr id="15" name="Grafika 15" descr="Słuchawka">
            <a:extLst>
              <a:ext uri="{FF2B5EF4-FFF2-40B4-BE49-F238E27FC236}">
                <a16:creationId xmlns:a16="http://schemas.microsoft.com/office/drawing/2014/main" id="{3EDCAA78-7A4A-4328-A051-0C14908E5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3279" y="1934065"/>
            <a:ext cx="457200" cy="457200"/>
          </a:xfrm>
          <a:prstGeom prst="rect">
            <a:avLst/>
          </a:prstGeom>
        </p:spPr>
      </p:pic>
      <p:sp>
        <p:nvSpPr>
          <p:cNvPr id="16" name="pole tekstowe 16">
            <a:extLst>
              <a:ext uri="{FF2B5EF4-FFF2-40B4-BE49-F238E27FC236}">
                <a16:creationId xmlns:a16="http://schemas.microsoft.com/office/drawing/2014/main" id="{02DAEDC5-7D86-4579-AB0D-2E058AB38612}"/>
              </a:ext>
            </a:extLst>
          </p:cNvPr>
          <p:cNvSpPr txBox="1"/>
          <p:nvPr/>
        </p:nvSpPr>
        <p:spPr>
          <a:xfrm>
            <a:off x="7268436" y="2035053"/>
            <a:ext cx="360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ndara" panose="020E0502030303020204" pitchFamily="34" charset="0"/>
              </a:rPr>
              <a:t>tel.:  +48 22 254 10 55</a:t>
            </a:r>
          </a:p>
          <a:p>
            <a:r>
              <a:rPr lang="pl-PL" b="1" dirty="0">
                <a:solidFill>
                  <a:schemeClr val="bg1"/>
                </a:solidFill>
                <a:latin typeface="Candara" panose="020E0502030303020204" pitchFamily="34" charset="0"/>
              </a:rPr>
              <a:t>	</a:t>
            </a:r>
          </a:p>
          <a:p>
            <a:r>
              <a:rPr lang="pl-PL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Candara" panose="020E05020303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m.dobraszkiewicz@swresearch.pl</a:t>
            </a:r>
            <a:endParaRPr lang="pl-PL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CDD5F312-3134-4FB2-878C-6C6D79654580}"/>
              </a:ext>
            </a:extLst>
          </p:cNvPr>
          <p:cNvCxnSpPr/>
          <p:nvPr/>
        </p:nvCxnSpPr>
        <p:spPr>
          <a:xfrm>
            <a:off x="6096000" y="1752211"/>
            <a:ext cx="0" cy="113601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6830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27A87B-D102-4FDE-9A39-E4512FD0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" y="261610"/>
            <a:ext cx="12192001" cy="399293"/>
          </a:xfrm>
        </p:spPr>
        <p:txBody>
          <a:bodyPr/>
          <a:lstStyle/>
          <a:p>
            <a:r>
              <a:rPr lang="pl-PL" dirty="0"/>
              <a:t>PODSUMOWANIE I WNIOSKI Z BADANIA (1/2)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3F38253-AF69-4DEF-8B64-142C9FB53C42}"/>
              </a:ext>
            </a:extLst>
          </p:cNvPr>
          <p:cNvSpPr txBox="1"/>
          <p:nvPr/>
        </p:nvSpPr>
        <p:spPr>
          <a:xfrm>
            <a:off x="0" y="660903"/>
            <a:ext cx="12084148" cy="5016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latin typeface="Candara" panose="020E0502030303020204" pitchFamily="34" charset="0"/>
              </a:rPr>
              <a:t>Respondentki z województwa opolskiego wykazują wiedzę, że badanie cytologiczne jest najlepszym pierwszym krokiem w diagnozie HPV i wiedzą także, że czasem lepiej jest poprzeć diagnozę cytologiczną innymi badaniami (odpowiednio 82% i 86% wskazań). </a:t>
            </a:r>
            <a:r>
              <a:rPr lang="pl-PL" sz="1600" b="1" dirty="0">
                <a:latin typeface="Candara" panose="020E0502030303020204" pitchFamily="34" charset="0"/>
              </a:rPr>
              <a:t>Przekładają tę wiedzę na stosowanie środków profilaktycznych </a:t>
            </a:r>
            <a:r>
              <a:rPr lang="pl-PL" sz="1600" dirty="0">
                <a:latin typeface="Candara" panose="020E0502030303020204" pitchFamily="34" charset="0"/>
              </a:rPr>
              <a:t>(np. stosunkowo wysoki odsetek szczepień przeciwko HPV w porównaniu do innych województw – 19%), lecz </a:t>
            </a:r>
            <a:r>
              <a:rPr lang="pl-PL" sz="1600" b="1" dirty="0">
                <a:latin typeface="Candara" panose="020E0502030303020204" pitchFamily="34" charset="0"/>
              </a:rPr>
              <a:t>niekoniecznie na samo badanie cytologiczne</a:t>
            </a:r>
            <a:r>
              <a:rPr lang="pl-PL" sz="1600" dirty="0">
                <a:latin typeface="Candara" panose="020E0502030303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latin typeface="Candara" panose="020E0502030303020204" pitchFamily="34" charset="0"/>
              </a:rPr>
              <a:t>Polki z województwa opolskiego najmniej przejmują się wirusem HPV. </a:t>
            </a:r>
            <a:r>
              <a:rPr lang="pl-PL" sz="1600" dirty="0">
                <a:latin typeface="Candara" panose="020E0502030303020204" pitchFamily="34" charset="0"/>
              </a:rPr>
              <a:t>Wśród kobiet z tego województwa zanotowano najwyższy odsetek wskazań </a:t>
            </a:r>
            <a:r>
              <a:rPr lang="pl-PL" sz="1600" b="1" dirty="0">
                <a:latin typeface="Candara" panose="020E0502030303020204" pitchFamily="34" charset="0"/>
              </a:rPr>
              <a:t>o niewykonywaniu badań cytologicznych (15%)</a:t>
            </a:r>
            <a:r>
              <a:rPr lang="pl-PL" sz="1600" dirty="0">
                <a:latin typeface="Candara" panose="020E0502030303020204" pitchFamily="34" charset="0"/>
              </a:rPr>
              <a:t> i jednocześnie prawie najczęściej wśród wszystkich Polek </a:t>
            </a:r>
            <a:r>
              <a:rPr lang="pl-PL" sz="1600" b="1" dirty="0">
                <a:latin typeface="Candara" panose="020E0502030303020204" pitchFamily="34" charset="0"/>
              </a:rPr>
              <a:t>uważają, że są w niskiej grupie zagrożenia wirusem HPV (58%)</a:t>
            </a:r>
            <a:r>
              <a:rPr lang="pl-PL" sz="1600" dirty="0">
                <a:latin typeface="Candara" panose="020E0502030303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latin typeface="Candara" panose="020E0502030303020204" pitchFamily="34" charset="0"/>
              </a:rPr>
              <a:t>Na przykładzie województwa opolskiego można wnioskować, że w celu zwiększenia odsetku wykonywania badań przesiewowych należy tworzyć kampanie budujące świadomość korzyści płynących z takich badań i unikać prezentowania innych środków profilaktycznych np. szczepionek jako wystarczającej alternatywy dla cytologii.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latin typeface="Candara" panose="020E0502030303020204" pitchFamily="34" charset="0"/>
              </a:rPr>
              <a:t>Przeciwieństwem województwa opolskiego jest województwo świętokrzyskie</a:t>
            </a:r>
            <a:r>
              <a:rPr lang="pl-PL" sz="1600" dirty="0">
                <a:latin typeface="Candara" panose="020E0502030303020204" pitchFamily="34" charset="0"/>
              </a:rPr>
              <a:t>. W tym województwie </a:t>
            </a:r>
            <a:r>
              <a:rPr lang="pl-PL" sz="1600" b="1" dirty="0">
                <a:latin typeface="Candara" panose="020E0502030303020204" pitchFamily="34" charset="0"/>
              </a:rPr>
              <a:t>najczęściej w stosunku do innych województwo</a:t>
            </a:r>
            <a:r>
              <a:rPr lang="pl-PL" sz="1600" dirty="0">
                <a:latin typeface="Candara" panose="020E0502030303020204" pitchFamily="34" charset="0"/>
              </a:rPr>
              <a:t> są wykonywane badania cytologiczne w zalecanym odstępie czasowym (raz na rok – dwa lata) (66%) i także wykazują się największą znajomością wirusa HPV (79%). </a:t>
            </a:r>
            <a:r>
              <a:rPr lang="pl-PL" sz="1600" b="1" dirty="0">
                <a:latin typeface="Candara" panose="020E0502030303020204" pitchFamily="34" charset="0"/>
              </a:rPr>
              <a:t>Jednocześnie jedynie 49% Polek z tego województwa uważa, że są w niskiej grupie zagrożenia wirusem HPV.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latin typeface="Candara" panose="020E0502030303020204" pitchFamily="34" charset="0"/>
              </a:rPr>
              <a:t>Najczęściej (raz na kilka miesięcy) badanie cytologiczne wykonują Polki z województw podlaskiego (13%) i wielkopolskiego, a Polki w województwach łódzkim i opolskim częściej niż w innych województwach w ogóle nie wykonują badania cytologicznego (po 15%).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latin typeface="Candara" panose="020E0502030303020204" pitchFamily="34" charset="0"/>
              </a:rPr>
              <a:t>Głównymi barierami </a:t>
            </a:r>
            <a:r>
              <a:rPr lang="pl-PL" sz="1600" dirty="0">
                <a:latin typeface="Candara" panose="020E0502030303020204" pitchFamily="34" charset="0"/>
              </a:rPr>
              <a:t>w wykonywaniu badania cytologicznego </a:t>
            </a:r>
            <a:r>
              <a:rPr lang="pl-PL" sz="1600" b="1" dirty="0">
                <a:latin typeface="Candara" panose="020E0502030303020204" pitchFamily="34" charset="0"/>
              </a:rPr>
              <a:t>nie są bariery materialne </a:t>
            </a:r>
            <a:r>
              <a:rPr lang="pl-PL" sz="1600" dirty="0">
                <a:latin typeface="Candara" panose="020E0502030303020204" pitchFamily="34" charset="0"/>
              </a:rPr>
              <a:t>(np. brak dostępności takiego badania w pakiecie medycznym) czy obawa o wynik, lecz </a:t>
            </a:r>
            <a:r>
              <a:rPr lang="pl-PL" sz="1600" b="1" dirty="0">
                <a:latin typeface="Candara" panose="020E0502030303020204" pitchFamily="34" charset="0"/>
              </a:rPr>
              <a:t>brak wewnętrznego poczucia konieczności badania cytologicznego (33%) i zachęty, sugestii ze strony prowadzących lekarzy i lekarek (24%). W celu zwiększenia odsetka osób wykonujących badanie cytologiczne należy przekonywać zarówno same pacjentki, jak i personel medyczny o konieczności takich badań.</a:t>
            </a:r>
          </a:p>
        </p:txBody>
      </p:sp>
    </p:spTree>
    <p:extLst>
      <p:ext uri="{BB962C8B-B14F-4D97-AF65-F5344CB8AC3E}">
        <p14:creationId xmlns:p14="http://schemas.microsoft.com/office/powerpoint/2010/main" val="28621898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FA7A9-E82F-434C-8499-F09C995C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I WNIOSKI Z BADANIA (2/2)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23260EB-E47F-469C-9C94-6FDB84581D08}"/>
              </a:ext>
            </a:extLst>
          </p:cNvPr>
          <p:cNvSpPr/>
          <p:nvPr/>
        </p:nvSpPr>
        <p:spPr>
          <a:xfrm>
            <a:off x="-44575" y="807614"/>
            <a:ext cx="122365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latin typeface="Candara" panose="020E0502030303020204" pitchFamily="34" charset="0"/>
              </a:rPr>
              <a:t>Największą znajomością wirusa HPV wykazały się Polki z województw świętokrzyskiego (79%) i lubuskiego (75%), a</a:t>
            </a:r>
            <a:r>
              <a:rPr lang="pl-PL" b="1" dirty="0">
                <a:latin typeface="Candara" panose="020E0502030303020204" pitchFamily="34" charset="0"/>
              </a:rPr>
              <a:t> </a:t>
            </a:r>
            <a:r>
              <a:rPr lang="pl-PL" dirty="0">
                <a:latin typeface="Candara" panose="020E0502030303020204" pitchFamily="34" charset="0"/>
              </a:rPr>
              <a:t>najmniejszą z województwa opolskiego (69%).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latin typeface="Candara" panose="020E0502030303020204" pitchFamily="34" charset="0"/>
              </a:rPr>
              <a:t>Polki wykazują się wiedzą o podstawowych zagadnieniach dotyczących HPV, </a:t>
            </a:r>
            <a:r>
              <a:rPr lang="pl-PL" dirty="0">
                <a:latin typeface="Candara" panose="020E0502030303020204" pitchFamily="34" charset="0"/>
              </a:rPr>
              <a:t>jak: co tak nazwa oznacza (75%), że warto jest wykonać dodatkowe badania diagnostyczne (86%), że może przez wiele lat przebiegać bezobjawowo (81%), a</a:t>
            </a:r>
            <a:r>
              <a:rPr lang="pl-PL" b="1" dirty="0">
                <a:latin typeface="Candara" panose="020E0502030303020204" pitchFamily="34" charset="0"/>
              </a:rPr>
              <a:t> </a:t>
            </a:r>
            <a:r>
              <a:rPr lang="pl-PL" dirty="0">
                <a:latin typeface="Candara" panose="020E0502030303020204" pitchFamily="34" charset="0"/>
              </a:rPr>
              <a:t>cytologia jest najlepszym pierwszym krokiem w diagnozie HPV (81%) oraz że także mężczyźni mogą być nosicielami</a:t>
            </a:r>
            <a:r>
              <a:rPr lang="pl-PL" b="1" dirty="0">
                <a:latin typeface="Candara" panose="020E0502030303020204" pitchFamily="34" charset="0"/>
              </a:rPr>
              <a:t> </a:t>
            </a:r>
            <a:r>
              <a:rPr lang="pl-PL" dirty="0">
                <a:latin typeface="Candara" panose="020E0502030303020204" pitchFamily="34" charset="0"/>
              </a:rPr>
              <a:t>(69%).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latin typeface="Candara" panose="020E0502030303020204" pitchFamily="34" charset="0"/>
              </a:rPr>
              <a:t>Mimo to, respondentki </a:t>
            </a:r>
            <a:r>
              <a:rPr lang="pl-PL" b="1" dirty="0">
                <a:latin typeface="Candara" panose="020E0502030303020204" pitchFamily="34" charset="0"/>
              </a:rPr>
              <a:t>mają problem z bardziej szczegółowymi aspektami HPV </a:t>
            </a:r>
            <a:r>
              <a:rPr lang="pl-PL" dirty="0">
                <a:latin typeface="Candara" panose="020E0502030303020204" pitchFamily="34" charset="0"/>
              </a:rPr>
              <a:t>jak metodami leczenia zmian wywołanych wirusem (46% prawdziwe, 54% nieprawdziwe) czy jego skutkiem na występowaniem rzadkich nowotworów </a:t>
            </a:r>
            <a:r>
              <a:rPr lang="pl-PL" b="1" dirty="0">
                <a:latin typeface="Candara" panose="020E0502030303020204" pitchFamily="34" charset="0"/>
              </a:rPr>
              <a:t>(po 50% dla prawdziwe i nieprawdziwe).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latin typeface="Candara" panose="020E0502030303020204" pitchFamily="34" charset="0"/>
              </a:rPr>
              <a:t>55% Polek uważa, że nie jest w grupie zagrożenia wirusem HPV. Najwięcej takiego zdania jest Polek z województwa podkarpackiego (64%), opolskiego i lubelskiego (po 58%).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latin typeface="Candara" panose="020E0502030303020204" pitchFamily="34" charset="0"/>
              </a:rPr>
              <a:t>W profilaktyce Polki stawiają na proste i nieinwazyjne sposoby</a:t>
            </a:r>
            <a:r>
              <a:rPr lang="pl-PL" dirty="0">
                <a:latin typeface="Candara" panose="020E0502030303020204" pitchFamily="34" charset="0"/>
              </a:rPr>
              <a:t>. Najpopularniejszą metodą profilaktyki wśród Polek jest</a:t>
            </a:r>
            <a:r>
              <a:rPr lang="pl-PL" b="1" dirty="0">
                <a:latin typeface="Candara" panose="020E0502030303020204" pitchFamily="34" charset="0"/>
              </a:rPr>
              <a:t> unikanie przygodnych kontaktów seksualnych (69%). </a:t>
            </a:r>
            <a:r>
              <a:rPr lang="pl-PL" dirty="0">
                <a:latin typeface="Candara" panose="020E0502030303020204" pitchFamily="34" charset="0"/>
              </a:rPr>
              <a:t>Do popularnych metod profilaktyki należą także obserwacja swojego ciała i samobadanie (60%) i regularne badania profilaktyczne (53%).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latin typeface="Candara" panose="020E0502030303020204" pitchFamily="34" charset="0"/>
              </a:rPr>
              <a:t>Szczepionki przeciwko HPV </a:t>
            </a:r>
            <a:r>
              <a:rPr lang="pl-PL" dirty="0">
                <a:latin typeface="Candara" panose="020E0502030303020204" pitchFamily="34" charset="0"/>
              </a:rPr>
              <a:t>były wskazane jedynie przez 15% Polek, jako środek profilaktyki HPV. Może to wynikać z małej świadomości istnienia czy skuteczności takich szczepionek oraz istotnie ograniczonej dostępności takich szczepionek na rynku.</a:t>
            </a:r>
          </a:p>
        </p:txBody>
      </p:sp>
    </p:spTree>
    <p:extLst>
      <p:ext uri="{BB962C8B-B14F-4D97-AF65-F5344CB8AC3E}">
        <p14:creationId xmlns:p14="http://schemas.microsoft.com/office/powerpoint/2010/main" val="1117059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13627C-9B95-414D-90A0-B0BFE834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MAPA POLSKI – UDZIAŁ PROCENTOWY BADANYCH NA WOJEWÓDZTWA</a:t>
            </a:r>
          </a:p>
        </p:txBody>
      </p:sp>
      <p:pic>
        <p:nvPicPr>
          <p:cNvPr id="8" name="Obraz 7" descr="Obraz zawierający tekst, mapa&#10;&#10;Opis wygenerowany automatycznie">
            <a:extLst>
              <a:ext uri="{FF2B5EF4-FFF2-40B4-BE49-F238E27FC236}">
                <a16:creationId xmlns:a16="http://schemas.microsoft.com/office/drawing/2014/main" id="{FA0C3583-4226-4592-8ECF-6835959A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7" y="1146440"/>
            <a:ext cx="4980466" cy="475797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C9E9DD4-1A5F-4AEE-9730-6CD633D94FAB}"/>
              </a:ext>
            </a:extLst>
          </p:cNvPr>
          <p:cNvSpPr txBox="1"/>
          <p:nvPr/>
        </p:nvSpPr>
        <p:spPr>
          <a:xfrm>
            <a:off x="2351320" y="1750316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D11502-4899-4EE7-BC79-408126B97037}"/>
              </a:ext>
            </a:extLst>
          </p:cNvPr>
          <p:cNvSpPr txBox="1"/>
          <p:nvPr/>
        </p:nvSpPr>
        <p:spPr>
          <a:xfrm>
            <a:off x="1123410" y="2103120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C89353D-6092-46C9-BF4E-A3644E4D1548}"/>
              </a:ext>
            </a:extLst>
          </p:cNvPr>
          <p:cNvSpPr txBox="1"/>
          <p:nvPr/>
        </p:nvSpPr>
        <p:spPr>
          <a:xfrm>
            <a:off x="3648891" y="1949233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E584E1F-835F-4002-AD1E-165072C10B46}"/>
              </a:ext>
            </a:extLst>
          </p:cNvPr>
          <p:cNvSpPr txBox="1"/>
          <p:nvPr/>
        </p:nvSpPr>
        <p:spPr>
          <a:xfrm>
            <a:off x="4602488" y="2410893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6386D25-BB9E-46C7-B702-B9344E686254}"/>
              </a:ext>
            </a:extLst>
          </p:cNvPr>
          <p:cNvSpPr txBox="1"/>
          <p:nvPr/>
        </p:nvSpPr>
        <p:spPr>
          <a:xfrm>
            <a:off x="3814363" y="3059799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17EDD48-E9DC-4CA6-979A-C0BB594AC465}"/>
              </a:ext>
            </a:extLst>
          </p:cNvPr>
          <p:cNvSpPr txBox="1"/>
          <p:nvPr/>
        </p:nvSpPr>
        <p:spPr>
          <a:xfrm>
            <a:off x="2579920" y="2564779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E4DB7A7-5ACF-4297-82EA-7E394A6930DD}"/>
              </a:ext>
            </a:extLst>
          </p:cNvPr>
          <p:cNvSpPr txBox="1"/>
          <p:nvPr/>
        </p:nvSpPr>
        <p:spPr>
          <a:xfrm>
            <a:off x="1915889" y="3212408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268D177-9F80-4195-AB2D-9A1212119090}"/>
              </a:ext>
            </a:extLst>
          </p:cNvPr>
          <p:cNvSpPr txBox="1"/>
          <p:nvPr/>
        </p:nvSpPr>
        <p:spPr>
          <a:xfrm>
            <a:off x="201398" y="817998"/>
            <a:ext cx="6246228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WYBIERZ WOJEWÓDZTWO, ABY PRZEJŚĆ DO WYNIKÓW SZCZEGÓŁOWYCH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9DD6830-9522-4ED0-8FD4-06ACEB84C3CB}"/>
              </a:ext>
            </a:extLst>
          </p:cNvPr>
          <p:cNvSpPr txBox="1"/>
          <p:nvPr/>
        </p:nvSpPr>
        <p:spPr>
          <a:xfrm>
            <a:off x="1008230" y="3212408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5C3B1B0-0BDB-4BBC-A6D5-C3BEB36BBB9B}"/>
              </a:ext>
            </a:extLst>
          </p:cNvPr>
          <p:cNvSpPr txBox="1"/>
          <p:nvPr/>
        </p:nvSpPr>
        <p:spPr>
          <a:xfrm>
            <a:off x="1526395" y="4013923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56F5650-E644-4EF5-83D3-36464BF92EBC}"/>
              </a:ext>
            </a:extLst>
          </p:cNvPr>
          <p:cNvSpPr txBox="1"/>
          <p:nvPr/>
        </p:nvSpPr>
        <p:spPr>
          <a:xfrm>
            <a:off x="2248999" y="4404522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61D606E-8801-4EFE-B480-63BE60186204}"/>
              </a:ext>
            </a:extLst>
          </p:cNvPr>
          <p:cNvSpPr txBox="1"/>
          <p:nvPr/>
        </p:nvSpPr>
        <p:spPr>
          <a:xfrm>
            <a:off x="3021303" y="3706150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7C62E70-C032-4226-A55B-E68AE33ECB39}"/>
              </a:ext>
            </a:extLst>
          </p:cNvPr>
          <p:cNvSpPr txBox="1"/>
          <p:nvPr/>
        </p:nvSpPr>
        <p:spPr>
          <a:xfrm>
            <a:off x="4656499" y="3973029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8840078-C9A1-4087-80CC-B75531261F41}"/>
              </a:ext>
            </a:extLst>
          </p:cNvPr>
          <p:cNvSpPr txBox="1"/>
          <p:nvPr/>
        </p:nvSpPr>
        <p:spPr>
          <a:xfrm>
            <a:off x="3648890" y="4305871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8FE7E7D-E637-4378-A0E4-6816B94EE8D7}"/>
              </a:ext>
            </a:extLst>
          </p:cNvPr>
          <p:cNvSpPr txBox="1"/>
          <p:nvPr/>
        </p:nvSpPr>
        <p:spPr>
          <a:xfrm>
            <a:off x="2758455" y="4651393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26CD459-9207-4F62-800E-446AA843FE8F}"/>
              </a:ext>
            </a:extLst>
          </p:cNvPr>
          <p:cNvSpPr txBox="1"/>
          <p:nvPr/>
        </p:nvSpPr>
        <p:spPr>
          <a:xfrm>
            <a:off x="3422068" y="5047481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0DB81710-5D4D-44A8-BA64-C64DB2C71D14}"/>
              </a:ext>
            </a:extLst>
          </p:cNvPr>
          <p:cNvSpPr txBox="1"/>
          <p:nvPr/>
        </p:nvSpPr>
        <p:spPr>
          <a:xfrm>
            <a:off x="4323818" y="4940229"/>
            <a:ext cx="56605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b="1" u="sng" dirty="0">
                <a:solidFill>
                  <a:schemeClr val="tx1"/>
                </a:solidFill>
                <a:latin typeface="Candara" panose="020E0502030303020204" pitchFamily="34" charset="0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kumimoji="0" lang="pl-PL" sz="1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ndara" panose="020E0502030303020204" pitchFamily="34" charset="0"/>
                <a:sym typeface="Calibri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endParaRPr kumimoji="0" lang="pl-PL" sz="1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0A88F2B7-C646-41ED-9F3D-ADAAE9C15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89423"/>
              </p:ext>
            </p:extLst>
          </p:nvPr>
        </p:nvGraphicFramePr>
        <p:xfrm>
          <a:off x="7076049" y="1027611"/>
          <a:ext cx="3504346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4346">
                  <a:extLst>
                    <a:ext uri="{9D8B030D-6E8A-4147-A177-3AD203B41FA5}">
                      <a16:colId xmlns:a16="http://schemas.microsoft.com/office/drawing/2014/main" val="2835506468"/>
                    </a:ext>
                  </a:extLst>
                </a:gridCol>
              </a:tblGrid>
              <a:tr h="270488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dolnośląskie s.14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917289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kujawsko-pomorskie s.16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5895962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lubelskie s.18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8694905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lubuskie s.20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9841659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łódzkie s.22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9696789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małopolskie s.24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5116870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mazowieckie s.26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1073898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opolskie s.28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8945620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podkarpackie s.30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2308771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podlaskie s.32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3479057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pomorskie s.34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5827044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śląskie s.36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4469691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świętokrzyskie s.38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0333272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warmińsko-mazurskie s.40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597181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algn="l"/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wielkopolskie s.42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6832496"/>
                  </a:ext>
                </a:extLst>
              </a:tr>
              <a:tr h="270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Województwo zachodnio-pomorskie s.44</a:t>
                      </a:r>
                      <a:endParaRPr lang="en-US" sz="140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6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1328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zczoteczka do zębów, kobieta, trzymający, biały&#10;&#10;Opis wygenerowany automatycznie">
            <a:extLst>
              <a:ext uri="{FF2B5EF4-FFF2-40B4-BE49-F238E27FC236}">
                <a16:creationId xmlns:a16="http://schemas.microsoft.com/office/drawing/2014/main" id="{16BE1D17-5686-4946-8A3D-5DF1E158E7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1"/>
          <a:stretch/>
        </p:blipFill>
        <p:spPr>
          <a:xfrm>
            <a:off x="-44095" y="0"/>
            <a:ext cx="12280190" cy="6858000"/>
          </a:xfrm>
          <a:prstGeom prst="rect">
            <a:avLst/>
          </a:prstGeom>
        </p:spPr>
      </p:pic>
      <p:sp>
        <p:nvSpPr>
          <p:cNvPr id="169" name="Prostokąt 1"/>
          <p:cNvSpPr/>
          <p:nvPr/>
        </p:nvSpPr>
        <p:spPr>
          <a:xfrm>
            <a:off x="-44095" y="340245"/>
            <a:ext cx="12280191" cy="1548003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0" name="pole tekstowe 3"/>
          <p:cNvSpPr txBox="1"/>
          <p:nvPr/>
        </p:nvSpPr>
        <p:spPr>
          <a:xfrm>
            <a:off x="916139" y="729528"/>
            <a:ext cx="10359722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lang="pl-PL" dirty="0"/>
              <a:t>WYNIK DLA OGÓŁU</a:t>
            </a:r>
            <a:endParaRPr dirty="0"/>
          </a:p>
        </p:txBody>
      </p:sp>
      <p:sp>
        <p:nvSpPr>
          <p:cNvPr id="171" name="Strzałka: pięciokąt 3"/>
          <p:cNvSpPr/>
          <p:nvPr/>
        </p:nvSpPr>
        <p:spPr>
          <a:xfrm>
            <a:off x="-44095" y="4336472"/>
            <a:ext cx="1260142" cy="775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709" y="0"/>
                </a:lnTo>
                <a:lnTo>
                  <a:pt x="21600" y="10800"/>
                </a:lnTo>
                <a:lnTo>
                  <a:pt x="147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72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88" y="6142094"/>
            <a:ext cx="951367" cy="630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a 8">
            <a:hlinkClick r:id="rId4" action="ppaction://hlinksldjump"/>
            <a:extLst>
              <a:ext uri="{FF2B5EF4-FFF2-40B4-BE49-F238E27FC236}">
                <a16:creationId xmlns:a16="http://schemas.microsoft.com/office/drawing/2014/main" id="{513245DA-9E2C-44DE-B14E-E30643E86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97" y="4354683"/>
            <a:ext cx="739434" cy="7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832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DA6E2-E180-4E24-A133-049AD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CYTOLOGICZNE - OGÓŁEM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0E02213-4FF2-4577-A59F-41CE24587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94665"/>
              </p:ext>
            </p:extLst>
          </p:nvPr>
        </p:nvGraphicFramePr>
        <p:xfrm>
          <a:off x="705756" y="1623402"/>
          <a:ext cx="5402647" cy="373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B86396F9-66DA-48E3-B57A-19CC0C5D2A5C}"/>
              </a:ext>
            </a:extLst>
          </p:cNvPr>
          <p:cNvSpPr txBox="1"/>
          <p:nvPr/>
        </p:nvSpPr>
        <p:spPr>
          <a:xfrm>
            <a:off x="1264619" y="859382"/>
            <a:ext cx="428492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Jak często wykonujesz poniższe badania?*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200" b="1" dirty="0">
                <a:latin typeface="Candara" panose="020E0502030303020204" pitchFamily="34" charset="0"/>
              </a:rPr>
              <a:t>Cytologia</a:t>
            </a: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96CD68-820E-49CF-AF12-A8F3E1BBADC5}"/>
              </a:ext>
            </a:extLst>
          </p:cNvPr>
          <p:cNvSpPr txBox="1"/>
          <p:nvPr/>
        </p:nvSpPr>
        <p:spPr>
          <a:xfrm>
            <a:off x="0" y="6089149"/>
            <a:ext cx="7304567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pl-P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*</a:t>
            </a:r>
            <a:r>
              <a:rPr lang="pl-PL" sz="1000" dirty="0">
                <a:latin typeface="Candara" panose="020E0502030303020204" pitchFamily="34" charset="0"/>
              </a:rPr>
              <a:t>Pytanie wielokrotnego wyboru, pytanie zadawane osobom, które nie wykonują cytologii, N= 349</a:t>
            </a: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  <a:p>
            <a:r>
              <a:rPr lang="pl-PL" sz="1000" dirty="0">
                <a:latin typeface="Candara" panose="020E0502030303020204" pitchFamily="34" charset="0"/>
              </a:rPr>
              <a:t>Dane w %, N=3142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dara" panose="020E0502030303020204" pitchFamily="34" charset="0"/>
              <a:sym typeface="Calibri"/>
            </a:endParaRPr>
          </a:p>
        </p:txBody>
      </p:sp>
      <p:sp>
        <p:nvSpPr>
          <p:cNvPr id="11" name="Objaśnienie: strzałka w prawo 10">
            <a:extLst>
              <a:ext uri="{FF2B5EF4-FFF2-40B4-BE49-F238E27FC236}">
                <a16:creationId xmlns:a16="http://schemas.microsoft.com/office/drawing/2014/main" id="{D19013CF-82F3-485B-BA6A-C322369DEFA1}"/>
              </a:ext>
            </a:extLst>
          </p:cNvPr>
          <p:cNvSpPr/>
          <p:nvPr/>
        </p:nvSpPr>
        <p:spPr>
          <a:xfrm>
            <a:off x="3547897" y="1499189"/>
            <a:ext cx="2520000" cy="756000"/>
          </a:xfrm>
          <a:prstGeom prst="rightArrowCallout">
            <a:avLst>
              <a:gd name="adj1" fmla="val 16650"/>
              <a:gd name="adj2" fmla="val 14145"/>
              <a:gd name="adj3" fmla="val 23330"/>
              <a:gd name="adj4" fmla="val 38339"/>
            </a:avLst>
          </a:prstGeom>
          <a:noFill/>
          <a:ln w="25400" cap="flat">
            <a:solidFill>
              <a:srgbClr val="CC000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871151B-6A24-4B7E-A10A-5843D51887F0}"/>
              </a:ext>
            </a:extLst>
          </p:cNvPr>
          <p:cNvSpPr txBox="1"/>
          <p:nvPr/>
        </p:nvSpPr>
        <p:spPr>
          <a:xfrm>
            <a:off x="7046965" y="861071"/>
            <a:ext cx="428492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dara" panose="020E0502030303020204" pitchFamily="34" charset="0"/>
                <a:sym typeface="Calibri"/>
              </a:rPr>
              <a:t>Dlaczego nie wykonujesz cytologii?**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029FFA9D-EFA5-4AE7-A729-E3C52052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801098"/>
              </p:ext>
            </p:extLst>
          </p:nvPr>
        </p:nvGraphicFramePr>
        <p:xfrm>
          <a:off x="9440534" y="1104894"/>
          <a:ext cx="3882137" cy="47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E6A78BE-2ABB-4229-B520-1503C5CC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70107"/>
              </p:ext>
            </p:extLst>
          </p:nvPr>
        </p:nvGraphicFramePr>
        <p:xfrm>
          <a:off x="6702325" y="1272885"/>
          <a:ext cx="2777762" cy="43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762">
                  <a:extLst>
                    <a:ext uri="{9D8B030D-6E8A-4147-A177-3AD203B41FA5}">
                      <a16:colId xmlns:a16="http://schemas.microsoft.com/office/drawing/2014/main" val="2289089666"/>
                    </a:ext>
                  </a:extLst>
                </a:gridCol>
              </a:tblGrid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uważam, że jest mi potrzebne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739298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Lekarz/lekarka nie sugerował/a takiego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51409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rozpoczęłam jeszcze współżycia seksualnego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110985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czułabym się komfortowo podczas takiego badania, wstydziłabym się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8622036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na czym polega takie badanie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471721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Nie wiem, gdzie takie badanie zrobić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44361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Obawiam się negatywnego wyniku badania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232120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Badanie nie jest dostępne w moim pakiecie medycznym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667419"/>
                  </a:ext>
                </a:extLst>
              </a:tr>
              <a:tr h="487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  <a:sym typeface="Candara"/>
                        </a:rPr>
                        <a:t>Inne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51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4490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_SW">
  <a:themeElements>
    <a:clrScheme name="Motyw_SW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Motyw_SW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_S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F2F2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Motyw_SW">
  <a:themeElements>
    <a:clrScheme name="Motyw_SW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Motyw_SW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_S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F2F2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_SW">
  <a:themeElements>
    <a:clrScheme name="Motyw_S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Motyw_SW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_S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F2F2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17696</TotalTime>
  <Words>6618</Words>
  <Application>Microsoft Office PowerPoint</Application>
  <PresentationFormat>Panoramiczny</PresentationFormat>
  <Paragraphs>1003</Paragraphs>
  <Slides>48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48</vt:i4>
      </vt:variant>
    </vt:vector>
  </HeadingPairs>
  <TitlesOfParts>
    <vt:vector size="55" baseType="lpstr">
      <vt:lpstr>Arial</vt:lpstr>
      <vt:lpstr>Calibri</vt:lpstr>
      <vt:lpstr>Candara</vt:lpstr>
      <vt:lpstr>Trebuchet MS</vt:lpstr>
      <vt:lpstr>Wingdings</vt:lpstr>
      <vt:lpstr>Motyw_SW</vt:lpstr>
      <vt:lpstr>1_Motyw_SW</vt:lpstr>
      <vt:lpstr>RAPORT BADAWCZY</vt:lpstr>
      <vt:lpstr>SPIS TREŚCI</vt:lpstr>
      <vt:lpstr>Prezentacja programu PowerPoint</vt:lpstr>
      <vt:lpstr>METODOLOGIA BADANIA</vt:lpstr>
      <vt:lpstr>PODSUMOWANIE I WNIOSKI Z BADANIA (1/2)</vt:lpstr>
      <vt:lpstr>PODSUMOWANIE I WNIOSKI Z BADANIA (2/2)</vt:lpstr>
      <vt:lpstr>MAPA POLSKI – UDZIAŁ PROCENTOWY BADANYCH NA WOJEWÓDZTWA</vt:lpstr>
      <vt:lpstr>Prezentacja programu PowerPoint</vt:lpstr>
      <vt:lpstr>BADANIE CYTOLOGICZNE - OGÓŁEM</vt:lpstr>
      <vt:lpstr>ŚWIADOMOŚĆ WIRUSA HPV I DZIAŁANIA PROFILAKTYCZNE - OGÓŁEM</vt:lpstr>
      <vt:lpstr>WYKONYWANIE BADANIA CYTOLOGICZNEGO</vt:lpstr>
      <vt:lpstr>ŚWIADOMOŚĆ WIRUSA HPV</vt:lpstr>
      <vt:lpstr>Prezentacja programu PowerPoint</vt:lpstr>
      <vt:lpstr>BADANIE CYTOLOGICZNE - WOJEWÓDZTWO DOLNOŚLĄSKIE</vt:lpstr>
      <vt:lpstr>ŚWIADOMOŚĆ WIRUSA HPV I DZIAŁANIA PROFILAKTYCZNE - WOJEWÓDZTWO DOLNOŚLĄSKIE</vt:lpstr>
      <vt:lpstr>BADANIE CYTOLOGICZNE - WOJEWÓDZTWO KUJAWSKO-POMORSKIE</vt:lpstr>
      <vt:lpstr>ŚWIADOMOŚĆ WIRUSA HPV I DZIAŁANIA PROFILAKTYCZNE - WOJEWÓDZTWO KUJAWSKO-POMORSKIE</vt:lpstr>
      <vt:lpstr>BADANIE CYTOLOGICZNE - WOJEWÓDZTWO LUBELSKIE</vt:lpstr>
      <vt:lpstr>ŚWIADOMOŚĆ WIRUSA HPV I DZIAŁANIA PROFILAKTYCZNE - WOJEWÓDZTWO LUBELSKIE</vt:lpstr>
      <vt:lpstr>BADANIE CYTOLOGICZNE - WOJEWÓDZTWO LUBUSKIE</vt:lpstr>
      <vt:lpstr>ŚWIADOMOŚĆ WIRUSA HPV I DZIAŁANIA PROFILAKTYCZNE - WOJEWÓDZTWO LUBUSKIE</vt:lpstr>
      <vt:lpstr>BADANIE CYTOLOGICZNE - WOJEWÓDZTWO ŁÓDZKIE</vt:lpstr>
      <vt:lpstr>ŚWIADOMOŚĆ WIRUSA HPV I DZIAŁANIA PROFILAKTYCZNE - WOJEWÓDZTWO ŁÓDZKIE</vt:lpstr>
      <vt:lpstr>BADANIE CYTOLOGICZNE - WOJEWÓDZTWO MAŁOPOLSKIE</vt:lpstr>
      <vt:lpstr>ŚWIADOMOŚĆ WIRUSA HPV I DZIAŁANIA PROFILAKTYCZNE - WOJEWÓDZTWO MAŁOPOLSKIE</vt:lpstr>
      <vt:lpstr>BADANIE CYTOLOGICZNE - WOJEWÓDZTWO MAZOWIECKIE</vt:lpstr>
      <vt:lpstr>ŚWIADOMOŚĆ WIRUSA HPV I DZIAŁANIA PROFILAKTYCZNE - WOJEWÓDZTWO MAZOWIECKIE</vt:lpstr>
      <vt:lpstr>BADANIE CYTOLOGICZNE - WOJEWÓDZTWO OPOLSKIE</vt:lpstr>
      <vt:lpstr>ŚWIADOMOŚĆ WIRUSA HPV I DZIAŁANIA PROFILAKTYCZNE - WOJEWÓDZTWO OPOLSKIE</vt:lpstr>
      <vt:lpstr>BADANIE CYTOLOGICZNE - WOJEWÓDZTWO PODKARPACKIE</vt:lpstr>
      <vt:lpstr>ŚWIADOMOŚĆ WIRUSA HPV I DZIAŁANIA PROFILAKTYCZNE - WOJEWÓDZTWO PODKARPACKIE</vt:lpstr>
      <vt:lpstr>BADANIE CYTOLOGICZNE - WOJEWÓDZTWO PODLASKIE</vt:lpstr>
      <vt:lpstr>ŚWIADOMOŚĆ WIRUSA HPV I DZIAŁANIA PROFILAKTYCZNE - WOJEWÓDZTWO PODLASKIE</vt:lpstr>
      <vt:lpstr>BADANIE CYTOLOGICZNE - WOJEWÓDZTWO POMORSKIE</vt:lpstr>
      <vt:lpstr>ŚWIADOMOŚĆ WIRUSA HPV I DZIAŁANIA PROFILAKTYCZNE - WOJEWÓDZTWO POMORSKIE</vt:lpstr>
      <vt:lpstr>BADANIE CYTOLOGICZNE - WOJEWÓDZTWO ŚLĄSKIE</vt:lpstr>
      <vt:lpstr>ŚWIADOMOŚĆ WIRUSA HPV I DZIAŁANIA PROFILAKTYCZNE - WOJEWÓDZTWO ŚLĄSKIE</vt:lpstr>
      <vt:lpstr>BADANIE CYTOLOGICZNE - WOJEWÓDZTWO ŚWIĘTOKRZYSKIE</vt:lpstr>
      <vt:lpstr>ŚWIADOMOŚĆ WIRUSA HPV I DZIAŁANIA PROFILAKTYCZNE - WOJEWÓDZTWO ŚWIĘTOKRZYSKIE</vt:lpstr>
      <vt:lpstr>BADANIE CYTOLOGICZNE - WOJEWÓDZTWO WARMIŃSKO-MAZURSKIE</vt:lpstr>
      <vt:lpstr>ŚWIADOMOŚĆ WIRUSA HPV I DZIAŁANIA PROFILAKTYCZNE - WOJEWÓDZTWO WARMIŃSKO-MAZURSKIE</vt:lpstr>
      <vt:lpstr>BADANIE CYTOLOGICZNE - WOJEWÓDZTWO WIELKOPOLSKIE</vt:lpstr>
      <vt:lpstr>ŚWIADOMOŚĆ WIRUSA HPV I DZIAŁANIA PROFILAKTYCZNE - WOJEWÓDZTWO WIELKOPOLSKIE</vt:lpstr>
      <vt:lpstr>BADANIE CYTOLOGICZNE - WOJEWÓDZTWO ZACHODNIO-POMORSKIE</vt:lpstr>
      <vt:lpstr>ŚWIADOMOŚĆ WIRUSA HPV I DZIAŁANIA PROFILAKTYCZNE - WOJEWÓDZTWO ZACHODNIO-POMORSKIE</vt:lpstr>
      <vt:lpstr>Prezentacja programu PowerPoint</vt:lpstr>
      <vt:lpstr>STRUKTURA DEMOGRAFICZNA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BADAWCZY</dc:title>
  <dc:creator>Malgorzata Banaszek</dc:creator>
  <cp:lastModifiedBy>SWR</cp:lastModifiedBy>
  <cp:revision>1118</cp:revision>
  <cp:lastPrinted>2019-04-29T10:02:10Z</cp:lastPrinted>
  <dcterms:modified xsi:type="dcterms:W3CDTF">2020-03-27T13:20:26Z</dcterms:modified>
</cp:coreProperties>
</file>